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8"/>
  </p:handoutMasterIdLst>
  <p:sldIdLst>
    <p:sldId id="275" r:id="rId2"/>
    <p:sldId id="403" r:id="rId3"/>
    <p:sldId id="409" r:id="rId4"/>
    <p:sldId id="407" r:id="rId5"/>
    <p:sldId id="408" r:id="rId6"/>
    <p:sldId id="406" r:id="rId7"/>
  </p:sldIdLst>
  <p:sldSz cx="12192000" cy="6858000"/>
  <p:notesSz cx="6858000" cy="9144000"/>
  <p:embeddedFontLst>
    <p:embeddedFont>
      <p:font typeface="Politica" pitchFamily="2" charset="0"/>
      <p:bold r:id="rId9"/>
    </p:embeddedFont>
    <p:embeddedFont>
      <p:font typeface="Fira Sans" charset="0"/>
      <p:regular r:id="rId10"/>
      <p:bold r:id="rId11"/>
      <p:italic r:id="rId12"/>
      <p:boldItalic r:id="rId13"/>
    </p:embeddedFont>
    <p:embeddedFont>
      <p:font typeface="Fira Sans Medium" charset="0"/>
      <p:regular r:id="rId14"/>
      <p:italic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AFE2E7"/>
    <a:srgbClr val="128C75"/>
    <a:srgbClr val="EF7F1A"/>
    <a:srgbClr val="146779"/>
    <a:srgbClr val="048A8D"/>
    <a:srgbClr val="FFFFC5"/>
    <a:srgbClr val="2869A4"/>
    <a:srgbClr val="002168"/>
    <a:srgbClr val="008DD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34" autoAdjust="0"/>
    <p:restoredTop sz="96229" autoAdjust="0"/>
  </p:normalViewPr>
  <p:slideViewPr>
    <p:cSldViewPr snapToGrid="0" showGuides="1">
      <p:cViewPr varScale="1">
        <p:scale>
          <a:sx n="115" d="100"/>
          <a:sy n="115" d="100"/>
        </p:scale>
        <p:origin x="-114" y="-13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79D1C-702E-44C9-B003-0C17A9A90246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01D72-2360-4DAC-9466-510FD928B4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1314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21D8-1706-441C-A329-C3069FA59F5D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4CBD9-EA76-4F21-A540-FC6942B3D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82156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57" userDrawn="1">
          <p15:clr>
            <a:srgbClr val="FBAE40"/>
          </p15:clr>
        </p15:guide>
        <p15:guide id="3" pos="7423" userDrawn="1">
          <p15:clr>
            <a:srgbClr val="FBAE40"/>
          </p15:clr>
        </p15:guide>
        <p15:guide id="4" orient="horz" pos="4042" userDrawn="1">
          <p15:clr>
            <a:srgbClr val="FBAE40"/>
          </p15:clr>
        </p15:guide>
        <p15:guide id="5" orient="horz" pos="278" userDrawn="1">
          <p15:clr>
            <a:srgbClr val="FBAE40"/>
          </p15:clr>
        </p15:guide>
        <p15:guide id="6" orient="horz" pos="648" userDrawn="1">
          <p15:clr>
            <a:srgbClr val="FBAE40"/>
          </p15:clr>
        </p15:guide>
        <p15:guide id="7" orient="horz" pos="36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0658592-4118-492A-BDDC-261421C187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13589" y="-803067"/>
            <a:ext cx="8628255" cy="862825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51" y="2521647"/>
            <a:ext cx="5422392" cy="1938528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4ED26A6-8EF8-44AA-8AE4-30A5AAF6DD31}"/>
              </a:ext>
            </a:extLst>
          </p:cNvPr>
          <p:cNvSpPr/>
          <p:nvPr userDrawn="1"/>
        </p:nvSpPr>
        <p:spPr>
          <a:xfrm>
            <a:off x="-783219" y="4479564"/>
            <a:ext cx="1566438" cy="1566438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29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0658592-4118-492A-BDDC-261421C18729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5826587" y="753673"/>
            <a:ext cx="5349240" cy="534924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398" y="2459504"/>
            <a:ext cx="3538728" cy="1938528"/>
          </a:xfrm>
        </p:spPr>
        <p:txBody>
          <a:bodyPr anchor="t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4ED26A6-8EF8-44AA-8AE4-30A5AAF6DD31}"/>
              </a:ext>
            </a:extLst>
          </p:cNvPr>
          <p:cNvSpPr/>
          <p:nvPr userDrawn="1"/>
        </p:nvSpPr>
        <p:spPr>
          <a:xfrm>
            <a:off x="-783219" y="4479564"/>
            <a:ext cx="1566438" cy="1566438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4569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0658592-4118-492A-BDDC-261421C18729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32067" y="735110"/>
            <a:ext cx="5431536" cy="543153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588" y="2153674"/>
            <a:ext cx="3639312" cy="832104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DBDD68B-2281-4187-8276-DF960793EB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7588" y="1849342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16FC3389-1DE8-41ED-8E5F-D0F8023D39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13589" y="3443910"/>
            <a:ext cx="3921914" cy="64922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3EA5E15C-4B6B-4159-8BFF-C274F2D6AF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3589" y="4271236"/>
            <a:ext cx="3921914" cy="73152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232826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AA6602FF-C6C2-4CAE-A8B1-F2E972D732A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07988" y="735013"/>
            <a:ext cx="11376027" cy="359727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662" y="4923539"/>
            <a:ext cx="3438144" cy="1078992"/>
          </a:xfrm>
        </p:spPr>
        <p:txBody>
          <a:bodyPr anchor="t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3EA5E15C-4B6B-4159-8BFF-C274F2D6AF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3589" y="5094996"/>
            <a:ext cx="3921914" cy="73152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6528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2158326"/>
            <a:ext cx="6089904" cy="1938528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3EA5E15C-4B6B-4159-8BFF-C274F2D6AF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2103" y="4408600"/>
            <a:ext cx="6080760" cy="73152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xmlns="" id="{AD34415E-1ACC-40B8-8F9C-87087774AAE6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128059" y="1031934"/>
            <a:ext cx="5431536" cy="543153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xmlns="" val="435208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635296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3EA5E15C-4B6B-4159-8BFF-C274F2D6AF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34218" y="4451819"/>
            <a:ext cx="1828800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C7595BFD-0FB5-46D4-AE3E-AB516B90B572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019175" y="1334083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8D3F65A4-B29A-4602-A348-49C94FC4B16B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634218" y="4082487"/>
            <a:ext cx="1828800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C4FAAEC7-6720-4DB8-9B57-37F5F71A3C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2566" y="4451819"/>
            <a:ext cx="1828800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82FF0D78-C4E2-476C-B790-AEA237A613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2566" y="4082487"/>
            <a:ext cx="1828800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xmlns="" id="{9CD4AA19-5B89-4277-AA1C-EB11E77365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275" y="4451819"/>
            <a:ext cx="1828800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F36253C2-4C9C-473D-8B51-4A90566B9A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2275" y="4082487"/>
            <a:ext cx="1828800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xmlns="" id="{A8D096D5-3B31-4FB5-BF3B-DD759874AA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81982" y="4451819"/>
            <a:ext cx="1828800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89CC4F28-1CBE-408C-8F80-F4C753C44E7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681982" y="4082487"/>
            <a:ext cx="1828800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144FFA4E-2D58-4E5A-ADA7-83884594F5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88988" y="2195669"/>
            <a:ext cx="4361688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805F8658-DC5A-46FB-B3EF-F824B4B0302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88988" y="1918670"/>
            <a:ext cx="4361688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61744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380591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C7595BFD-0FB5-46D4-AE3E-AB516B90B572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019175" y="1079367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144FFA4E-2D58-4E5A-ADA7-83884594F5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42070" y="1528762"/>
            <a:ext cx="4837176" cy="144475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805F8658-DC5A-46FB-B3EF-F824B4B0302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42070" y="1254442"/>
            <a:ext cx="4837176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D549AB85-395F-4BE9-8024-A6992CF529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88357" y="3929996"/>
            <a:ext cx="343814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BD34A27B-2674-48BB-BBCF-99C5D2A0AD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42070" y="3935656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xmlns="" id="{1822654B-E718-490A-91BD-9F85276A9E5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8357" y="4878288"/>
            <a:ext cx="343814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xmlns="" id="{44625812-1505-44CD-A626-5FDAFD2C627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2070" y="4883948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262985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xmlns="" id="{C3D54B67-4527-44DF-9921-8534F754A2BF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19177" y="3412313"/>
            <a:ext cx="5076825" cy="241698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F8A2D-AE88-4F96-8B39-915FB875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380591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C7595BFD-0FB5-46D4-AE3E-AB516B90B572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019175" y="1079367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144FFA4E-2D58-4E5A-ADA7-83884594F5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29437" y="1513578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805F8658-DC5A-46FB-B3EF-F824B4B0302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29437" y="1242906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5584C373-B294-44B2-8514-3F06931D1A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29437" y="2763591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xmlns="" id="{E2CD49BC-FF4F-4CA1-B6C7-A39EECB0937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29437" y="2492919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2BF260A6-7C12-4354-922B-483FE83751D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29437" y="4016283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xmlns="" id="{EF3642EE-7AD2-4E09-A062-439B0B26AB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29437" y="3745611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xmlns="" id="{98D243D0-F6E1-4081-B927-8E60E816A4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29437" y="5268975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xmlns="" id="{381564E4-1516-4C9E-A277-F898142452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729437" y="4998303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7662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xmlns="" id="{0A432857-C1D6-44C0-A3C8-4033A87AC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5786"/>
            <a:ext cx="9144000" cy="704088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xmlns="" id="{7FE7AAD3-E052-4DFA-910B-4763A39CAC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76344" y="1057656"/>
            <a:ext cx="3639312" cy="310896"/>
          </a:xfrm>
        </p:spPr>
        <p:txBody>
          <a:bodyPr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xmlns="" id="{29B03429-EC0D-4073-B6C1-D05E537EEE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02740" y="4285301"/>
            <a:ext cx="1828800" cy="99669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xmlns="" id="{4F8500F5-10DB-4F55-B6D2-60254043F10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02740" y="4011058"/>
            <a:ext cx="1828800" cy="274320"/>
          </a:xfrm>
        </p:spPr>
        <p:txBody>
          <a:bodyPr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xmlns="" id="{A528B494-43DE-4B32-A9BB-B69E969B2B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03744" y="3084754"/>
            <a:ext cx="1827796" cy="704088"/>
          </a:xfrm>
        </p:spPr>
        <p:txBody>
          <a:bodyPr anchor="ctr"/>
          <a:lstStyle>
            <a:lvl1pPr algn="ctr">
              <a:defRPr sz="40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xmlns="" id="{51998D60-23E3-4C39-B984-355A320AE5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55389" y="4285301"/>
            <a:ext cx="1828800" cy="99669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xmlns="" id="{5780C358-BC04-44C4-80AA-C35319146F0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955389" y="4011058"/>
            <a:ext cx="1828800" cy="274320"/>
          </a:xfrm>
        </p:spPr>
        <p:txBody>
          <a:bodyPr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xmlns="" id="{AC06D586-4A15-4DFB-94B0-12CC296A54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956393" y="3084754"/>
            <a:ext cx="1827796" cy="704088"/>
          </a:xfrm>
        </p:spPr>
        <p:txBody>
          <a:bodyPr anchor="ctr"/>
          <a:lstStyle>
            <a:lvl1pPr algn="ctr">
              <a:defRPr sz="40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xmlns="" id="{3D598808-FA57-4092-BDC3-93ADF520B78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08038" y="4285301"/>
            <a:ext cx="1828800" cy="99669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xmlns="" id="{F7BC3867-4656-430D-A01C-73FFC8EB246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408038" y="4011058"/>
            <a:ext cx="1828800" cy="274320"/>
          </a:xfrm>
        </p:spPr>
        <p:txBody>
          <a:bodyPr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xmlns="" id="{8407C64A-B4A6-424C-923D-CAEDA0395F3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09042" y="3084754"/>
            <a:ext cx="1827796" cy="704088"/>
          </a:xfrm>
        </p:spPr>
        <p:txBody>
          <a:bodyPr anchor="ctr"/>
          <a:lstStyle>
            <a:lvl1pPr algn="ctr">
              <a:defRPr sz="40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xmlns="" id="{63A8DF7A-F3C3-4946-AD98-8E6CC4DC68F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0687" y="4285301"/>
            <a:ext cx="1828800" cy="99669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xmlns="" id="{13CD6BED-A75B-458F-9D50-6A7D0A02B0D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860687" y="4011058"/>
            <a:ext cx="1828800" cy="274320"/>
          </a:xfrm>
        </p:spPr>
        <p:txBody>
          <a:bodyPr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xmlns="" id="{994D612C-F2EA-4CB8-BB47-73213BD812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61691" y="3084754"/>
            <a:ext cx="1827796" cy="704088"/>
          </a:xfrm>
        </p:spPr>
        <p:txBody>
          <a:bodyPr anchor="ctr"/>
          <a:lstStyle>
            <a:lvl1pPr algn="ctr">
              <a:defRPr sz="40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307845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xmlns="" id="{ED0F6CE0-A589-4783-8998-6EA1199AB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1588" y="1406351"/>
            <a:ext cx="3986784" cy="1197864"/>
          </a:xfrm>
        </p:spPr>
        <p:txBody>
          <a:bodyPr anchor="t"/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39A499C1-098C-4648-9269-D2F7DCAB88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81588" y="1099554"/>
            <a:ext cx="3986784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xmlns="" id="{CAB8E12B-854D-4A91-8D77-F4A34A9DE5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81588" y="3174193"/>
            <a:ext cx="6089904" cy="126187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F94AFC94-E30B-4709-9900-A96910A498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81588" y="2903515"/>
            <a:ext cx="608990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xmlns="" id="{E3D74CA6-0E00-468D-A112-6AD729A22E1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21452" y="4962486"/>
            <a:ext cx="224942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E9D62C51-AA0E-472E-8B43-BE5B91D13B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81588" y="5014520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4C5A73CB-AF7E-454C-9FDE-B04F1202C78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22068" y="4962486"/>
            <a:ext cx="224942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B76FE3E6-3AE2-4C33-AC6F-9B8F270BCED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82204" y="5014520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xmlns="" id="{3EAC4275-8861-4A54-B69B-42DA18EEF11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-888950" y="524828"/>
            <a:ext cx="5641848" cy="564184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xmlns="" val="396351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04B509E5-5EE7-44A4-B2FF-FD7CB8908259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745263" y="694592"/>
            <a:ext cx="3143260" cy="6726116"/>
          </a:xfrm>
          <a:custGeom>
            <a:avLst/>
            <a:gdLst>
              <a:gd name="connsiteX0" fmla="*/ 0 w 3143260"/>
              <a:gd name="connsiteY0" fmla="*/ 0 h 6726116"/>
              <a:gd name="connsiteX1" fmla="*/ 3143260 w 3143260"/>
              <a:gd name="connsiteY1" fmla="*/ 0 h 6726116"/>
              <a:gd name="connsiteX2" fmla="*/ 3143260 w 3143260"/>
              <a:gd name="connsiteY2" fmla="*/ 6726116 h 6726116"/>
              <a:gd name="connsiteX3" fmla="*/ 0 w 3143260"/>
              <a:gd name="connsiteY3" fmla="*/ 6726116 h 672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60" h="6726116">
                <a:moveTo>
                  <a:pt x="0" y="0"/>
                </a:moveTo>
                <a:lnTo>
                  <a:pt x="3143260" y="0"/>
                </a:lnTo>
                <a:lnTo>
                  <a:pt x="3143260" y="6726116"/>
                </a:lnTo>
                <a:lnTo>
                  <a:pt x="0" y="672611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EE5D3264-1C72-4171-A3EC-8B6B8E301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588" y="2153674"/>
            <a:ext cx="3639312" cy="832104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0D5B5BB1-F3E4-401B-BE0F-0A054ED07E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7588" y="1849342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1A9B1FAE-BDAF-49D3-9A60-7A24E13060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13589" y="3443910"/>
            <a:ext cx="3921914" cy="64922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647EA7B7-51FE-41E8-82D4-D517F96ACC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13589" y="4271236"/>
            <a:ext cx="3921914" cy="73152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280639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BF857CB5-4569-42EF-950F-2E58E36193B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867250" y="1455224"/>
            <a:ext cx="6149164" cy="3846379"/>
          </a:xfrm>
          <a:custGeom>
            <a:avLst/>
            <a:gdLst>
              <a:gd name="connsiteX0" fmla="*/ 0 w 6149164"/>
              <a:gd name="connsiteY0" fmla="*/ 0 h 3846379"/>
              <a:gd name="connsiteX1" fmla="*/ 6149164 w 6149164"/>
              <a:gd name="connsiteY1" fmla="*/ 0 h 3846379"/>
              <a:gd name="connsiteX2" fmla="*/ 6149164 w 6149164"/>
              <a:gd name="connsiteY2" fmla="*/ 3846379 h 3846379"/>
              <a:gd name="connsiteX3" fmla="*/ 0 w 6149164"/>
              <a:gd name="connsiteY3" fmla="*/ 3846379 h 384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9164" h="3846379">
                <a:moveTo>
                  <a:pt x="0" y="0"/>
                </a:moveTo>
                <a:lnTo>
                  <a:pt x="6149164" y="0"/>
                </a:lnTo>
                <a:lnTo>
                  <a:pt x="6149164" y="3846379"/>
                </a:lnTo>
                <a:lnTo>
                  <a:pt x="0" y="3846379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7FE0CC6-A7C8-4F1E-971E-049128E0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6" y="1632188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xmlns="" id="{D45CACA5-F39B-463B-94FE-217F8860D6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9176" y="1330964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xmlns="" id="{1E59E13E-B90E-4CAD-A279-279269E270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19176" y="4408888"/>
            <a:ext cx="4361688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xmlns="" id="{763C158F-ECEE-4559-B2CB-8E3FC75A84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19176" y="4136430"/>
            <a:ext cx="4361688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839474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82A8DF7C-36CB-4F2D-8C47-1E02B38AA7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-202008" y="1775277"/>
            <a:ext cx="6282201" cy="3929594"/>
          </a:xfrm>
          <a:custGeom>
            <a:avLst/>
            <a:gdLst>
              <a:gd name="connsiteX0" fmla="*/ 0 w 6282201"/>
              <a:gd name="connsiteY0" fmla="*/ 0 h 3929594"/>
              <a:gd name="connsiteX1" fmla="*/ 6282201 w 6282201"/>
              <a:gd name="connsiteY1" fmla="*/ 0 h 3929594"/>
              <a:gd name="connsiteX2" fmla="*/ 6282201 w 6282201"/>
              <a:gd name="connsiteY2" fmla="*/ 3929594 h 3929594"/>
              <a:gd name="connsiteX3" fmla="*/ 0 w 6282201"/>
              <a:gd name="connsiteY3" fmla="*/ 3929594 h 392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2201" h="3929594">
                <a:moveTo>
                  <a:pt x="0" y="0"/>
                </a:moveTo>
                <a:lnTo>
                  <a:pt x="6282201" y="0"/>
                </a:lnTo>
                <a:lnTo>
                  <a:pt x="6282201" y="3929594"/>
                </a:lnTo>
                <a:lnTo>
                  <a:pt x="0" y="3929594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4DD9248C-78FC-4F56-A0F3-97FCF13F5A7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708838" y="1406351"/>
            <a:ext cx="3465576" cy="1197864"/>
          </a:xfrm>
        </p:spPr>
        <p:txBody>
          <a:bodyPr anchor="t"/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9F1AA613-F55F-4BC5-9A1C-69083A926DB6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7708838" y="1099554"/>
            <a:ext cx="3465576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D8E0A6AB-E6DE-422B-B9BF-DBC6BCFEBC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08838" y="3306064"/>
            <a:ext cx="3465576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F0990988-5582-4408-9C15-A0D7232B4D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08838" y="3033606"/>
            <a:ext cx="3465576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C58BB6CB-F42D-4620-8342-FE8FF81FCC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08838" y="4625099"/>
            <a:ext cx="3465576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xmlns="" id="{4BE3ED7B-754A-478B-962A-A2915A8E68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08838" y="4352641"/>
            <a:ext cx="3465576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81879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xmlns="" id="{9791FAF6-B43F-4505-B2B9-785C65AF3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632188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xmlns="" id="{53922C2E-6217-4DDE-B9F9-93C114FF87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9175" y="1330964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F4F6F4CF-EC56-4628-9C94-E35325F43F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29437" y="1513578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B10F7C4A-D5CE-4297-A5E3-D6018BF7958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29437" y="1242906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CF4EFE01-0596-4D55-A880-1A13333315E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29437" y="2763591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xmlns="" id="{B23755CA-2415-47EE-904A-394808C81A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29437" y="2492919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xmlns="" id="{4D6E964F-E000-42D9-BDCD-D087DEE6D9A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29437" y="4016283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xmlns="" id="{8AEBC253-689F-4230-BDF7-4ECEE74A372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29437" y="3745611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xmlns="" id="{8ED6A039-9CDC-4157-94EF-0DC5C8CF5C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29437" y="5268975"/>
            <a:ext cx="444398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xmlns="" id="{6B76477D-F198-4794-B8FC-822AB79879F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729437" y="4998303"/>
            <a:ext cx="444398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436503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xmlns="" id="{9791FAF6-B43F-4505-B2B9-785C65AF3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632188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xmlns="" id="{53922C2E-6217-4DDE-B9F9-93C114FF87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9175" y="1330964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F1274B58-D947-4558-9F64-6AF73F3A03B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42070" y="1528762"/>
            <a:ext cx="4837176" cy="144475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5F317F8D-A600-4C83-8271-03E12744EC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42070" y="1254442"/>
            <a:ext cx="4837176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923538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4">
            <a:extLst>
              <a:ext uri="{FF2B5EF4-FFF2-40B4-BE49-F238E27FC236}">
                <a16:creationId xmlns:a16="http://schemas.microsoft.com/office/drawing/2014/main" xmlns="" id="{39438094-A011-465F-BC6E-FC78706FCC57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3143260"/>
              <a:gd name="connsiteY0" fmla="*/ 0 h 6726116"/>
              <a:gd name="connsiteX1" fmla="*/ 3143260 w 3143260"/>
              <a:gd name="connsiteY1" fmla="*/ 0 h 6726116"/>
              <a:gd name="connsiteX2" fmla="*/ 3143260 w 3143260"/>
              <a:gd name="connsiteY2" fmla="*/ 6726116 h 6726116"/>
              <a:gd name="connsiteX3" fmla="*/ 0 w 3143260"/>
              <a:gd name="connsiteY3" fmla="*/ 6726116 h 672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60" h="6726116">
                <a:moveTo>
                  <a:pt x="0" y="0"/>
                </a:moveTo>
                <a:lnTo>
                  <a:pt x="3143260" y="0"/>
                </a:lnTo>
                <a:lnTo>
                  <a:pt x="3143260" y="6726116"/>
                </a:lnTo>
                <a:lnTo>
                  <a:pt x="0" y="6726116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F2D7C72F-F3BD-4C64-AA53-6ABD5B3AA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083" y="1831357"/>
            <a:ext cx="3035808" cy="2066544"/>
          </a:xfrm>
        </p:spPr>
        <p:txBody>
          <a:bodyPr anchor="t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49969858-5C00-44AD-B31F-0EB37C6A8C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9083" y="4039808"/>
            <a:ext cx="3035808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57338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67FB34C6-FCFC-48C4-8981-8BE47FD01C35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910558" y="2744452"/>
            <a:ext cx="10263856" cy="305538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55E5BA4B-7799-402F-B49D-93DAD0FE29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795" y="1061735"/>
            <a:ext cx="6089904" cy="365760"/>
          </a:xfrm>
        </p:spPr>
        <p:txBody>
          <a:bodyPr/>
          <a:lstStyle>
            <a:lvl1pPr algn="ctr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xmlns="" id="{79E5758E-9938-46C2-BA6F-6E322BCC2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5" y="1500141"/>
            <a:ext cx="6089904" cy="512064"/>
          </a:xfrm>
        </p:spPr>
        <p:txBody>
          <a:bodyPr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918677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35724DDD-7032-4D59-8919-5887D769C2C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419658" y="2046779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AADA0281-0B2B-4FE2-9373-777ADC32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919" y="584196"/>
            <a:ext cx="5074920" cy="704088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128376B6-0178-4AC8-BE1A-4FB28F951EC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4789496" y="2046779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xmlns="" id="{7CBEABEA-9EEB-4DDA-B605-15B73DD0B30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155412" y="2046779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C2F3CD5C-FCC0-4E83-9196-0B4DB627C3F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3491" y="5520731"/>
            <a:ext cx="2734056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A0A7354E-0109-4F3D-AEA3-B79F6189F8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363491" y="5250059"/>
            <a:ext cx="273405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1A9BEA4A-38EC-41A2-8E88-08A586C647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731367" y="5520731"/>
            <a:ext cx="2734056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F2F25781-1DC0-4153-A764-837C8ADAC8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731367" y="5250059"/>
            <a:ext cx="273405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xmlns="" id="{46810273-44F9-47C8-AD3F-25F145F34A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099245" y="5520731"/>
            <a:ext cx="2734056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E5B734D0-939F-432A-B582-E694E49C21F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099245" y="5250059"/>
            <a:ext cx="273405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61160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xmlns="" id="{F3FA1EF8-89BF-4E4F-AE25-41AA882B3D61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219731" y="441325"/>
            <a:ext cx="8454213" cy="59753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2C4C0919-0D3B-4642-BD54-41CED9D7A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6" y="2149756"/>
            <a:ext cx="4062412" cy="1197864"/>
          </a:xfrm>
        </p:spPr>
        <p:txBody>
          <a:bodyPr anchor="t"/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xmlns="" id="{D56C496B-D6BC-4C47-9CDA-AA2FA8A35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9176" y="1842959"/>
            <a:ext cx="40624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5AFAD134-0B3F-4340-9FF3-98112FE1F01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765463" y="3929996"/>
            <a:ext cx="343814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6A83B715-D3ED-4A06-8BA5-0AD7F426C9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19176" y="3935656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0E6BB610-026A-409A-A369-7AD74EAF50E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765463" y="4833312"/>
            <a:ext cx="343814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xmlns="" id="{B7ACCD66-914C-4FE0-8103-3C4E39BFD6F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9176" y="4838972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1320015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85F79D8E-E2B6-4E04-ABAA-9A5B5F6D8826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-2088355" y="302523"/>
            <a:ext cx="6838156" cy="683815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A816BF81-E632-4178-A7FC-BDDD7F2F6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00" y="1536266"/>
            <a:ext cx="5678424" cy="2551176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xmlns="" id="{E943E671-7A0C-42C3-95A7-CBE83957DE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84800" y="4276716"/>
            <a:ext cx="5675313" cy="73152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4297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xmlns="" id="{552B1DF2-173B-49A2-9BD7-013314BF1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8539" y="1303967"/>
            <a:ext cx="3337560" cy="704088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xmlns="" id="{30974B8E-22B5-40F8-AF63-CABC538A7F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8539" y="1002754"/>
            <a:ext cx="3337560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A4C6CF8E-4811-4EBD-8792-A2BD75E653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0098" y="2691544"/>
            <a:ext cx="3922776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xmlns="" id="{A9179C80-CED0-4DD5-9B5E-0E549C97F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40098" y="3888046"/>
            <a:ext cx="3922776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xmlns="" id="{87EB25F6-396B-449B-B3DD-E8D1F6DFE0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40098" y="5088196"/>
            <a:ext cx="3922776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43653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xmlns="" id="{C3F30B0C-2F00-4D01-BE5A-4FC7AB96B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6" y="1632188"/>
            <a:ext cx="4059936" cy="132588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xmlns="" id="{DCB3F8E7-FCFB-4269-9D4A-A430E99B9F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9176" y="1330964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xmlns="" id="{6423D51B-034C-4D4A-8A2E-8B9FEAE282F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08712" y="3784896"/>
            <a:ext cx="4059936" cy="2103120"/>
          </a:xfrm>
        </p:spPr>
        <p:txBody>
          <a:bodyPr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FA68C9D0-5F42-4F75-9EEC-8D64C57056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96000" y="1420512"/>
            <a:ext cx="508406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xmlns="" id="{B1ADF97A-CBFC-4B47-8C30-0FAE345382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1121138"/>
            <a:ext cx="508406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197C0B90-66AC-46E4-8B39-BE6F0FF125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96000" y="2562776"/>
            <a:ext cx="508406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716E8A87-4774-4C0C-8A98-44C39DE9789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096000" y="2263402"/>
            <a:ext cx="508406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536525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xmlns="" id="{61EC1E5A-E284-424D-991F-35798E1F9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1632188"/>
            <a:ext cx="5074920" cy="1572768"/>
          </a:xfrm>
        </p:spPr>
        <p:txBody>
          <a:bodyPr anchor="t"/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xmlns="" id="{6ED782F2-1DFC-4FF1-A5F8-F93B67BCD7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9175" y="1330964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xmlns="" id="{A400C362-7DA3-41D9-9B77-ADB07D8E10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20997" y="3917684"/>
            <a:ext cx="5074920" cy="1554480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xmlns="" id="{505D73F9-72A7-41D3-B151-C7474F7B28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20997" y="3647227"/>
            <a:ext cx="5074920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xmlns="" id="{E8DCE245-EF14-4F5A-B5E4-262DA80CDD0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24387" y="1634959"/>
            <a:ext cx="4050792" cy="43891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xmlns="" id="{78BBD797-A229-4196-B927-B74D6B1D800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24387" y="1356929"/>
            <a:ext cx="4050792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xmlns="" id="{5FC1C31B-223E-4A73-B692-9CC0B66929F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09853" y="1454462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xmlns="" id="{37CAE5F3-BD69-4D45-A9D7-A897172C819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24387" y="2778372"/>
            <a:ext cx="4050792" cy="43891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xmlns="" id="{5EC526EA-92B3-4365-90DC-286E7466642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24387" y="2500342"/>
            <a:ext cx="4050792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8" name="Text Placeholder 3">
            <a:extLst>
              <a:ext uri="{FF2B5EF4-FFF2-40B4-BE49-F238E27FC236}">
                <a16:creationId xmlns:a16="http://schemas.microsoft.com/office/drawing/2014/main" xmlns="" id="{42BA8E49-669C-4384-8206-84139ABDCA8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09853" y="2597875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9" name="Text Placeholder 3">
            <a:extLst>
              <a:ext uri="{FF2B5EF4-FFF2-40B4-BE49-F238E27FC236}">
                <a16:creationId xmlns:a16="http://schemas.microsoft.com/office/drawing/2014/main" xmlns="" id="{0F1592F0-D6C7-40DE-8F87-26879AECBB2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24387" y="3922556"/>
            <a:ext cx="4050792" cy="43891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0" name="Text Placeholder 3">
            <a:extLst>
              <a:ext uri="{FF2B5EF4-FFF2-40B4-BE49-F238E27FC236}">
                <a16:creationId xmlns:a16="http://schemas.microsoft.com/office/drawing/2014/main" xmlns="" id="{AACE13AA-4887-4C0E-A523-65C43FFB513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124387" y="3644526"/>
            <a:ext cx="4050792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xmlns="" id="{277E2047-931A-4E26-ACB2-455FD6350C4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409853" y="3742059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xmlns="" id="{1C50C51B-00C9-48D0-AD22-7FF23C64F4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124387" y="5061489"/>
            <a:ext cx="4050792" cy="43891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xmlns="" id="{0D5BAA1C-D629-4B56-962A-A72F2F3F05E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124387" y="4783459"/>
            <a:ext cx="4050792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xmlns="" id="{0034B9CD-F5EC-40FA-B7A9-6F344F4B58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09853" y="4880992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2475455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xmlns="" id="{A2DE95B6-97B0-47A1-ACC9-F17438687F77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631645" y="105231"/>
            <a:ext cx="5778568" cy="577856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4BCE1AEA-6FE6-406A-A5D6-95506001E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540" y="1668635"/>
            <a:ext cx="6099048" cy="132588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xmlns="" id="{054BFDBA-1046-408B-8A63-00471F6B10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4540" y="1366744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63BBC6CD-AB64-4B5D-B2A5-04140B970B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11936" y="3865867"/>
            <a:ext cx="508406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xmlns="" id="{9ED058EC-5F2D-4A12-B763-12222E936A4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11936" y="3566493"/>
            <a:ext cx="508406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D6871787-3B86-4C56-A42F-BE9057ACDB2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11936" y="5008131"/>
            <a:ext cx="508406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xmlns="" id="{259394E0-C0D7-467D-9817-0B37BE496A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11936" y="4708757"/>
            <a:ext cx="508406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663346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7F33043E-FFC8-41A5-82D6-69066564D4E1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33938" y="696291"/>
            <a:ext cx="2514601" cy="5480571"/>
          </a:xfrm>
          <a:custGeom>
            <a:avLst/>
            <a:gdLst>
              <a:gd name="connsiteX0" fmla="*/ 0 w 2514601"/>
              <a:gd name="connsiteY0" fmla="*/ 0 h 5480571"/>
              <a:gd name="connsiteX1" fmla="*/ 2514601 w 2514601"/>
              <a:gd name="connsiteY1" fmla="*/ 0 h 5480571"/>
              <a:gd name="connsiteX2" fmla="*/ 2514601 w 2514601"/>
              <a:gd name="connsiteY2" fmla="*/ 5480571 h 5480571"/>
              <a:gd name="connsiteX3" fmla="*/ 0 w 2514601"/>
              <a:gd name="connsiteY3" fmla="*/ 5480571 h 54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4601" h="5480571">
                <a:moveTo>
                  <a:pt x="0" y="0"/>
                </a:moveTo>
                <a:lnTo>
                  <a:pt x="2514601" y="0"/>
                </a:lnTo>
                <a:lnTo>
                  <a:pt x="2514601" y="5480571"/>
                </a:lnTo>
                <a:lnTo>
                  <a:pt x="0" y="5480571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6B6C5F78-B33F-4EAF-BDA3-D02C604ED5F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9630" y="2701122"/>
            <a:ext cx="2798064" cy="1755648"/>
          </a:xfrm>
        </p:spPr>
        <p:txBody>
          <a:bodyPr anchor="t"/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xmlns="" id="{E6C52FC6-5307-4DD1-B21A-0A8D64F0AD36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019630" y="2398112"/>
            <a:ext cx="2798064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DCFEBD75-FE9D-4AC6-9D76-C82106474EA5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8505136" y="1696282"/>
            <a:ext cx="2295144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4D3E981D-4347-4E23-8C0C-F6E29A00B0F6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8505136" y="1423824"/>
            <a:ext cx="229514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8BE2C836-435B-4EC0-8536-6F65BF28F68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505136" y="3156982"/>
            <a:ext cx="2295144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xmlns="" id="{90216B43-F15E-49D9-BB79-6B96A5B26D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505136" y="2884524"/>
            <a:ext cx="229514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xmlns="" id="{266EE38F-B065-4AE4-BF34-C98BA028A35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05136" y="4620360"/>
            <a:ext cx="2295144" cy="81381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xmlns="" id="{2ABAA2E8-CAD6-4513-8A12-CAAE3D68948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505136" y="4347902"/>
            <a:ext cx="2295144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7034319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xmlns="" id="{184399BF-402F-4168-A1EE-C0CB78558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415559" y="807998"/>
            <a:ext cx="4411878" cy="6050002"/>
          </a:xfrm>
          <a:custGeom>
            <a:avLst/>
            <a:gdLst>
              <a:gd name="connsiteX0" fmla="*/ 0 w 4411878"/>
              <a:gd name="connsiteY0" fmla="*/ 0 h 6050002"/>
              <a:gd name="connsiteX1" fmla="*/ 4411878 w 4411878"/>
              <a:gd name="connsiteY1" fmla="*/ 0 h 6050002"/>
              <a:gd name="connsiteX2" fmla="*/ 4411878 w 4411878"/>
              <a:gd name="connsiteY2" fmla="*/ 6050002 h 6050002"/>
              <a:gd name="connsiteX3" fmla="*/ 0 w 4411878"/>
              <a:gd name="connsiteY3" fmla="*/ 6050002 h 605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1878" h="6050002">
                <a:moveTo>
                  <a:pt x="0" y="0"/>
                </a:moveTo>
                <a:lnTo>
                  <a:pt x="4411878" y="0"/>
                </a:lnTo>
                <a:lnTo>
                  <a:pt x="4411878" y="6050002"/>
                </a:lnTo>
                <a:lnTo>
                  <a:pt x="0" y="6050002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xmlns="" id="{451A98DB-C590-4EB2-961D-0E3E4A99F1A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26709" y="2298484"/>
            <a:ext cx="1856232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xmlns="" id="{59994AE8-5321-4598-B751-8164F073D2F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226709" y="4401862"/>
            <a:ext cx="1856232" cy="99669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xmlns="" id="{2B9137AD-0409-48F4-8EAB-219A2828C8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83162" y="2564685"/>
            <a:ext cx="905256" cy="384048"/>
          </a:xfrm>
        </p:spPr>
        <p:txBody>
          <a:bodyPr anchor="ctr"/>
          <a:lstStyle>
            <a:lvl1pPr algn="ctr"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xmlns="" id="{E9759F87-9139-413C-9C33-D100BB3AF26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83162" y="4769777"/>
            <a:ext cx="905256" cy="384048"/>
          </a:xfrm>
        </p:spPr>
        <p:txBody>
          <a:bodyPr anchor="ctr"/>
          <a:lstStyle>
            <a:lvl1pPr algn="ctr"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533375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09B13554-783D-4EFC-958B-9C4BDC237639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5862938" y="1011459"/>
            <a:ext cx="4525388" cy="2865744"/>
          </a:xfrm>
          <a:custGeom>
            <a:avLst/>
            <a:gdLst>
              <a:gd name="connsiteX0" fmla="*/ 0 w 4525388"/>
              <a:gd name="connsiteY0" fmla="*/ 0 h 2865744"/>
              <a:gd name="connsiteX1" fmla="*/ 4525388 w 4525388"/>
              <a:gd name="connsiteY1" fmla="*/ 0 h 2865744"/>
              <a:gd name="connsiteX2" fmla="*/ 4525388 w 4525388"/>
              <a:gd name="connsiteY2" fmla="*/ 2865744 h 2865744"/>
              <a:gd name="connsiteX3" fmla="*/ 0 w 4525388"/>
              <a:gd name="connsiteY3" fmla="*/ 2865744 h 2865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5388" h="2865744">
                <a:moveTo>
                  <a:pt x="0" y="0"/>
                </a:moveTo>
                <a:lnTo>
                  <a:pt x="4525388" y="0"/>
                </a:lnTo>
                <a:lnTo>
                  <a:pt x="4525388" y="2865744"/>
                </a:lnTo>
                <a:lnTo>
                  <a:pt x="0" y="2865744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2BFBFA2D-E5A7-45B9-8AF0-055C85F67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244" y="1705980"/>
            <a:ext cx="3895344" cy="2121408"/>
          </a:xfrm>
        </p:spPr>
        <p:txBody>
          <a:bodyPr anchor="t"/>
          <a:lstStyle>
            <a:lvl1pPr algn="l">
              <a:defRPr sz="44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A7913A93-4441-4666-95A4-9EA65DE2A1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6244" y="1399398"/>
            <a:ext cx="3895344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9CB764CC-EB2C-4F15-8F96-37B93AF3FD2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27972" y="5110680"/>
            <a:ext cx="224942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56AFFF47-3542-49E8-8961-F8541B1375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88108" y="5162714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xmlns="" id="{F7D24E2D-9240-4CA6-9B4E-65D40E85309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91982" y="5110680"/>
            <a:ext cx="224942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99FC7376-A40E-48CB-A9C3-98569CD94B1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52118" y="5162714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xmlns="" id="{F91D4A23-6C40-40AC-A952-5519E7C8613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552945" y="5110680"/>
            <a:ext cx="224942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CD7690C2-8188-4D41-8B2D-B27BC4B6CA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13081" y="5162714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33098210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D6A476A6-6DD0-4BC1-BA2D-1B35BB515E6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25152" y="1962556"/>
            <a:ext cx="2618518" cy="261851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E32DD32D-D7BC-411E-9BC4-484DC508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540" y="1635296"/>
            <a:ext cx="4279392" cy="132588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5AEA25FF-90C1-4458-AA1D-490CE5F5D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4540" y="1334083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3DC8C52E-242D-4D62-B2AD-B1D7BE192C6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17814" y="4048582"/>
            <a:ext cx="1828800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xmlns="" id="{3962877D-1E9A-47A6-B08D-3299F7535D1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17814" y="3777910"/>
            <a:ext cx="1828800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xmlns="" id="{CC27728F-5721-4058-9440-7F2552D5627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7813" y="3059111"/>
            <a:ext cx="1827439" cy="704088"/>
          </a:xfrm>
        </p:spPr>
        <p:txBody>
          <a:bodyPr anchor="ctr"/>
          <a:lstStyle>
            <a:lvl1pPr>
              <a:defRPr sz="40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xmlns="" id="{995D0222-D8CA-4B8F-A651-522BD837C1A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70463" y="4048582"/>
            <a:ext cx="1828800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xmlns="" id="{B0182C1D-1B2F-4CE4-BD28-308CA0EA4A3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70463" y="3777910"/>
            <a:ext cx="1828800" cy="274320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xmlns="" id="{78DEBE30-9F87-47B6-8F9A-2C89CAE9BCE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71824" y="3059111"/>
            <a:ext cx="1827439" cy="704088"/>
          </a:xfrm>
        </p:spPr>
        <p:txBody>
          <a:bodyPr anchor="ctr"/>
          <a:lstStyle>
            <a:lvl1pPr>
              <a:defRPr sz="40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xmlns="" id="{3CB3CF60-AD09-4F04-8D0C-F24CCC0EF88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82261" y="5210273"/>
            <a:ext cx="3758184" cy="63093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990786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xmlns="" id="{13DAB6FC-7BB8-49CF-AB5B-0FF240B8318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14540" y="1635296"/>
            <a:ext cx="4279392" cy="132588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B568F701-C2EE-4887-85F5-662AD685F993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014540" y="1334083"/>
            <a:ext cx="3639312" cy="310896"/>
          </a:xfrm>
        </p:spPr>
        <p:txBody>
          <a:bodyPr/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8ED2C2D5-5FB5-4C9A-9A81-94FC516E3C2C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1014343" y="3928188"/>
            <a:ext cx="4837176" cy="1444752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861AF1ED-45B6-464C-96ED-DF68C1FE7147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1014343" y="3653868"/>
            <a:ext cx="4837176" cy="274320"/>
          </a:xfrm>
        </p:spPr>
        <p:txBody>
          <a:bodyPr/>
          <a:lstStyle>
            <a:lvl1pPr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xmlns="" id="{5FA18F35-C73F-4279-9237-CFD6AC850367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7180601" y="1484323"/>
            <a:ext cx="343814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xmlns="" id="{D6C556A8-8AC4-4D98-A919-DC810E07D348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6540737" y="1536357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xmlns="" id="{6219D96E-EDFA-41F8-943C-8996AC64884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80601" y="2436263"/>
            <a:ext cx="3438144" cy="630936"/>
          </a:xfr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xmlns="" id="{0330A026-CAC3-4548-82C0-3F57F26880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40737" y="2488297"/>
            <a:ext cx="731520" cy="521208"/>
          </a:xfrm>
        </p:spPr>
        <p:txBody>
          <a:bodyPr anchor="ctr"/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xmlns="" val="10948942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xmlns="" id="{2CFAF1F3-6533-4B72-AE0C-419F123CEE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85924" y="2491168"/>
            <a:ext cx="1982792" cy="198279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27A727B8-D86C-45B6-818A-68733BA71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4162" y="933103"/>
            <a:ext cx="4325112" cy="585216"/>
          </a:xfrm>
        </p:spPr>
        <p:txBody>
          <a:bodyPr anchor="t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ID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xmlns="" id="{D9DC45BE-C18C-4297-9780-086434021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34162" y="629212"/>
            <a:ext cx="4325112" cy="310896"/>
          </a:xfrm>
        </p:spPr>
        <p:txBody>
          <a:bodyPr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xmlns="" id="{2B96FA59-69DC-43B5-BF66-F7DDB174B42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64568" y="1587009"/>
            <a:ext cx="4663440" cy="438912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xmlns="" id="{41E297A5-F1C3-46CF-962F-66493D501BA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024435" y="2491168"/>
            <a:ext cx="1982792" cy="198279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xmlns="" id="{C1B8B995-F35A-432B-9996-96794F42CD3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8362946" y="2491168"/>
            <a:ext cx="1982792" cy="198279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</p:spPr>
        <p:txBody>
          <a:bodyPr wrap="square">
            <a:noAutofit/>
          </a:bodyPr>
          <a:lstStyle/>
          <a:p>
            <a:r>
              <a:rPr lang="ru-RU"/>
              <a:t>Вставка рисунка</a:t>
            </a:r>
            <a:endParaRPr lang="en-ID"/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xmlns="" id="{5F722D30-D8E9-48B0-8D53-62E430BBDE4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403289" y="5275181"/>
            <a:ext cx="2551176" cy="81381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xmlns="" id="{D8D407AF-F1B0-4396-8D64-F7DFCFE377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403289" y="4941887"/>
            <a:ext cx="255117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xmlns="" id="{F405A6B8-22E6-4939-8BA2-B2FDC08AD13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41800" y="5275181"/>
            <a:ext cx="2551176" cy="81381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xmlns="" id="{DF72B6CB-87CA-45BF-99FF-3563F04C773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41800" y="4941887"/>
            <a:ext cx="255117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xmlns="" id="{DBA91029-2929-42A2-BB84-0AFB91DAF0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077197" y="5275181"/>
            <a:ext cx="2551176" cy="813816"/>
          </a:xfrm>
        </p:spPr>
        <p:txBody>
          <a:bodyPr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xmlns="" id="{95AD4EA3-210C-499E-A0B9-4665EAC7CA3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077197" y="4941887"/>
            <a:ext cx="2551176" cy="274320"/>
          </a:xfrm>
        </p:spPr>
        <p:txBody>
          <a:bodyPr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15024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21D8-1706-441C-A329-C3069FA59F5D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4CBD9-EA76-4F21-A540-FC6942B3D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087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642" userDrawn="1">
          <p15:clr>
            <a:srgbClr val="F26B43"/>
          </p15:clr>
        </p15:guide>
        <p15:guide id="2" pos="1279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2559" userDrawn="1">
          <p15:clr>
            <a:srgbClr val="F26B43"/>
          </p15:clr>
        </p15:guide>
        <p15:guide id="5" pos="3201" userDrawn="1">
          <p15:clr>
            <a:srgbClr val="F26B43"/>
          </p15:clr>
        </p15:guide>
        <p15:guide id="6" pos="7039" userDrawn="1">
          <p15:clr>
            <a:srgbClr val="F26B43"/>
          </p15:clr>
        </p15:guide>
        <p15:guide id="7" pos="6402" userDrawn="1">
          <p15:clr>
            <a:srgbClr val="F26B43"/>
          </p15:clr>
        </p15:guide>
        <p15:guide id="8" pos="5760" userDrawn="1">
          <p15:clr>
            <a:srgbClr val="F26B43"/>
          </p15:clr>
        </p15:guide>
        <p15:guide id="9" pos="5118" userDrawn="1">
          <p15:clr>
            <a:srgbClr val="F26B43"/>
          </p15:clr>
        </p15:guide>
        <p15:guide id="10" pos="4481" userDrawn="1">
          <p15:clr>
            <a:srgbClr val="F26B43"/>
          </p15:clr>
        </p15:guide>
        <p15:guide id="1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xmlns="" id="{FA0006A7-27A0-4817-AC78-2F0C649B109D}"/>
              </a:ext>
            </a:extLst>
          </p:cNvPr>
          <p:cNvSpPr txBox="1">
            <a:spLocks/>
          </p:cNvSpPr>
          <p:nvPr/>
        </p:nvSpPr>
        <p:spPr>
          <a:xfrm>
            <a:off x="2758884" y="3150113"/>
            <a:ext cx="8815465" cy="731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Дистанционное наблюдение за состоянием </a:t>
            </a:r>
          </a:p>
          <a:p>
            <a:pPr algn="ctr"/>
            <a:r>
              <a:rPr lang="ru-RU" sz="24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здоровья пациентов с сахарным диабетом (</a:t>
            </a:r>
            <a:r>
              <a:rPr lang="ru-RU" sz="24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ДнСд</a:t>
            </a:r>
            <a:r>
              <a:rPr lang="ru-RU" sz="24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6840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041" y="190706"/>
            <a:ext cx="9794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Выставление случаев лечения с тарифом "</a:t>
            </a:r>
            <a:r>
              <a:rPr lang="ru-RU" sz="20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ДНсд</a:t>
            </a:r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 " - Дистанционное наблюдение за состоянием </a:t>
            </a:r>
          </a:p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здоровья пациентов с сахарным диабетом. Слайд 1</a:t>
            </a:r>
            <a:endParaRPr lang="ru-RU" sz="2000" b="1" dirty="0">
              <a:solidFill>
                <a:srgbClr val="2869A4"/>
              </a:solidFill>
              <a:latin typeface="Politica" panose="02000806060000020004" pitchFamily="2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2329" y="1182130"/>
            <a:ext cx="11527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Politica" panose="02000806060000020004" pitchFamily="2" charset="0"/>
                <a:cs typeface="Arial"/>
              </a:rPr>
              <a:t>5.08.2026</a:t>
            </a:r>
            <a:r>
              <a:rPr lang="ru-RU" sz="1600" b="1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  <a:cs typeface="Arial"/>
              </a:rPr>
              <a:t> была открыта возможность выставления случаев лечения с тарифом «</a:t>
            </a:r>
            <a:r>
              <a:rPr lang="ru-RU" sz="1600" b="1" dirty="0" err="1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  <a:cs typeface="Arial"/>
              </a:rPr>
              <a:t>ДНсд</a:t>
            </a:r>
            <a:r>
              <a:rPr lang="ru-RU" sz="1600" b="1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  <a:cs typeface="Arial"/>
              </a:rPr>
              <a:t>» (Приложение 12-дн раздел 3 ГТС).</a:t>
            </a:r>
          </a:p>
          <a:p>
            <a:r>
              <a:rPr lang="ru-RU" sz="1600" b="1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  <a:cs typeface="Arial"/>
              </a:rPr>
              <a:t>организация оплаты дистанционного наблюдения за состоянием здоровья пациентов с сахарным диабетом требует внесения изменений в реестры счетов на оплату, а именно дополнительные поля учета: даты, времени и параметров измерений. </a:t>
            </a:r>
          </a:p>
        </p:txBody>
      </p:sp>
      <p:pic>
        <p:nvPicPr>
          <p:cNvPr id="23" name="Рисунок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238" y="2652584"/>
            <a:ext cx="5314821" cy="2559263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72529" y="2957384"/>
            <a:ext cx="4559644" cy="3418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4176584" y="6359611"/>
            <a:ext cx="1563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Добавить услугу</a:t>
            </a: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1441622" y="3328086"/>
            <a:ext cx="930875" cy="21253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8282" y="5535827"/>
            <a:ext cx="28248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Тип случая лечения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«Дистанционное наблюдение»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(</a:t>
            </a:r>
            <a:r>
              <a:rPr lang="en-US" sz="1400" dirty="0" err="1" smtClean="0">
                <a:solidFill>
                  <a:srgbClr val="FF0000"/>
                </a:solidFill>
              </a:rPr>
              <a:t>Case_cast</a:t>
            </a:r>
            <a:r>
              <a:rPr lang="en-US" sz="1400" dirty="0" smtClean="0">
                <a:solidFill>
                  <a:srgbClr val="FF0000"/>
                </a:solidFill>
              </a:rPr>
              <a:t> = 72)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45" name="Рисунок 4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7762" y="2372499"/>
            <a:ext cx="4980244" cy="3941994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6075404" y="2751438"/>
            <a:ext cx="827904" cy="1647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61902" y="5774724"/>
            <a:ext cx="790832" cy="1894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5708822" y="5914768"/>
            <a:ext cx="617837" cy="42836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958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041" y="190706"/>
            <a:ext cx="9794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Выставление случаев лечения с тарифом "</a:t>
            </a:r>
            <a:r>
              <a:rPr lang="ru-RU" sz="20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ДНсд</a:t>
            </a:r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 " - Дистанционное наблюдение за состоянием </a:t>
            </a:r>
          </a:p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здоровья пациентов с сахарным диабетом. Слайд 2</a:t>
            </a:r>
            <a:endParaRPr lang="ru-RU" sz="2000" b="1" dirty="0">
              <a:solidFill>
                <a:srgbClr val="2869A4"/>
              </a:solidFill>
              <a:latin typeface="Politica" panose="02000806060000020004" pitchFamily="2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47501" y="1680519"/>
            <a:ext cx="5914770" cy="4782255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8163696" y="5585254"/>
            <a:ext cx="856736" cy="5025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166918" y="6030098"/>
            <a:ext cx="980302" cy="2800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7422292" y="3970638"/>
            <a:ext cx="922638" cy="82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7175157" y="4053016"/>
            <a:ext cx="362465" cy="2306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11115" y="4333104"/>
            <a:ext cx="32031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Дата начала и окончания услуги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</a:rPr>
              <a:t>Месяц </a:t>
            </a:r>
            <a:r>
              <a:rPr lang="ru-RU" sz="1400" dirty="0" smtClean="0">
                <a:solidFill>
                  <a:srgbClr val="FF0000"/>
                </a:solidFill>
              </a:rPr>
              <a:t>(Например с </a:t>
            </a:r>
            <a:r>
              <a:rPr lang="ru-RU" sz="1400" u="sng" dirty="0" smtClean="0">
                <a:solidFill>
                  <a:srgbClr val="FF0000"/>
                </a:solidFill>
              </a:rPr>
              <a:t>10</a:t>
            </a:r>
            <a:r>
              <a:rPr lang="ru-RU" sz="1400" dirty="0" smtClean="0">
                <a:solidFill>
                  <a:srgbClr val="FF0000"/>
                </a:solidFill>
              </a:rPr>
              <a:t>.08 по </a:t>
            </a:r>
            <a:r>
              <a:rPr lang="ru-RU" sz="1400" u="sng" dirty="0" smtClean="0">
                <a:solidFill>
                  <a:srgbClr val="FF0000"/>
                </a:solidFill>
              </a:rPr>
              <a:t>09</a:t>
            </a:r>
            <a:r>
              <a:rPr lang="ru-RU" sz="1400" dirty="0" smtClean="0">
                <a:solidFill>
                  <a:srgbClr val="FF0000"/>
                </a:solidFill>
              </a:rPr>
              <a:t>.0</a:t>
            </a:r>
            <a:r>
              <a:rPr lang="en-US" sz="1400" dirty="0" smtClean="0">
                <a:solidFill>
                  <a:srgbClr val="FF0000"/>
                </a:solidFill>
              </a:rPr>
              <a:t>9</a:t>
            </a:r>
            <a:r>
              <a:rPr lang="ru-RU" sz="1400" dirty="0" smtClean="0">
                <a:solidFill>
                  <a:srgbClr val="FF0000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rgbClr val="FF0000"/>
                </a:solidFill>
              </a:rPr>
              <a:t>НЕ БОЛЕЕ 31 дня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22819" y="5049793"/>
            <a:ext cx="28135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кнопка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«Показатели здоровья»</a:t>
            </a:r>
          </a:p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268097" y="2141838"/>
            <a:ext cx="852617" cy="18947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3068225" y="5206314"/>
            <a:ext cx="18168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Выбрать вторую строчку </a:t>
            </a:r>
          </a:p>
          <a:p>
            <a:pPr algn="ctr"/>
            <a:endParaRPr lang="ru-RU" dirty="0"/>
          </a:p>
        </p:txBody>
      </p:sp>
      <p:pic>
        <p:nvPicPr>
          <p:cNvPr id="32" name="Рисунок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037" y="1491049"/>
            <a:ext cx="2858531" cy="481089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478691" y="1758778"/>
            <a:ext cx="827904" cy="47367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 стрелкой 33"/>
          <p:cNvCxnSpPr/>
          <p:nvPr/>
        </p:nvCxnSpPr>
        <p:spPr>
          <a:xfrm flipH="1">
            <a:off x="2314832" y="1309816"/>
            <a:ext cx="1392195" cy="3954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476368" y="1326291"/>
            <a:ext cx="160172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 smtClean="0">
                <a:solidFill>
                  <a:srgbClr val="FF0000"/>
                </a:solidFill>
              </a:rPr>
              <a:t>Диапозон</a:t>
            </a:r>
            <a:r>
              <a:rPr lang="ru-RU" sz="1400" dirty="0" smtClean="0">
                <a:solidFill>
                  <a:srgbClr val="FF0000"/>
                </a:solidFill>
              </a:rPr>
              <a:t> дат 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rgbClr val="FF0000"/>
                </a:solidFill>
              </a:rPr>
              <a:t>Месяц 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(Например </a:t>
            </a:r>
          </a:p>
          <a:p>
            <a:r>
              <a:rPr lang="ru-RU" sz="1400" dirty="0" smtClean="0">
                <a:solidFill>
                  <a:srgbClr val="FF0000"/>
                </a:solidFill>
              </a:rPr>
              <a:t>с </a:t>
            </a:r>
            <a:r>
              <a:rPr lang="ru-RU" sz="1400" u="sng" dirty="0" smtClean="0">
                <a:solidFill>
                  <a:srgbClr val="FF0000"/>
                </a:solidFill>
              </a:rPr>
              <a:t>10</a:t>
            </a:r>
            <a:r>
              <a:rPr lang="ru-RU" sz="1400" dirty="0" smtClean="0">
                <a:solidFill>
                  <a:srgbClr val="FF0000"/>
                </a:solidFill>
              </a:rPr>
              <a:t>.08 по </a:t>
            </a:r>
            <a:r>
              <a:rPr lang="ru-RU" sz="1400" u="sng" dirty="0" smtClean="0">
                <a:solidFill>
                  <a:srgbClr val="FF0000"/>
                </a:solidFill>
              </a:rPr>
              <a:t>09</a:t>
            </a:r>
            <a:r>
              <a:rPr lang="ru-RU" sz="1400" dirty="0" smtClean="0">
                <a:solidFill>
                  <a:srgbClr val="FF0000"/>
                </a:solidFill>
              </a:rPr>
              <a:t>.0</a:t>
            </a:r>
            <a:r>
              <a:rPr lang="en-US" sz="1400" dirty="0" smtClean="0">
                <a:solidFill>
                  <a:srgbClr val="FF0000"/>
                </a:solidFill>
              </a:rPr>
              <a:t>9</a:t>
            </a:r>
            <a:r>
              <a:rPr lang="ru-RU" sz="14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НЕ БОЛЕЕ </a:t>
            </a:r>
            <a:r>
              <a:rPr lang="ru-RU" sz="1400" dirty="0" smtClean="0">
                <a:solidFill>
                  <a:srgbClr val="FF0000"/>
                </a:solidFill>
              </a:rPr>
              <a:t>31 дня!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228" y="1507525"/>
            <a:ext cx="1037966" cy="1977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3130379" y="2759677"/>
            <a:ext cx="527221" cy="233130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2372497" y="1705233"/>
            <a:ext cx="700217" cy="5684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958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041" y="207181"/>
            <a:ext cx="97949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Выставление случаев лечения с тарифом "</a:t>
            </a:r>
            <a:r>
              <a:rPr lang="ru-RU" sz="20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ДНсд</a:t>
            </a:r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 " - Дистанционное наблюдение за состоянием </a:t>
            </a:r>
          </a:p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здоровья пациентов с сахарным диабетом. Слайд 3</a:t>
            </a:r>
            <a:endParaRPr lang="ru-RU" sz="2000" b="1" dirty="0">
              <a:solidFill>
                <a:srgbClr val="2869A4"/>
              </a:solidFill>
              <a:latin typeface="Politica" panose="02000806060000020004" pitchFamily="2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31741" y="3402227"/>
            <a:ext cx="345989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3566" y="1276866"/>
            <a:ext cx="3665839" cy="383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47353" y="3010930"/>
            <a:ext cx="576650" cy="1853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1806" y="1268627"/>
            <a:ext cx="873211" cy="2512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94205" y="1292361"/>
            <a:ext cx="3739979" cy="37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4118918" y="1581665"/>
            <a:ext cx="1449859" cy="6507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7821827" y="3398108"/>
            <a:ext cx="345989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868561" y="2957383"/>
            <a:ext cx="733167" cy="2306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64754" y="5411450"/>
            <a:ext cx="116153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В проекте Методических рекомендаций по способам оплаты медицинской помощи за счет средств ОМС указано, что Обязательным условием оплаты случая дистанционного наблюдения является наличие  у ТФОМС и СМО доступа к информационной системе, для централизованного сбора информации о </a:t>
            </a:r>
            <a:r>
              <a:rPr lang="ru-RU" sz="1400" dirty="0" err="1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мониторируемых</a:t>
            </a:r>
            <a:r>
              <a:rPr lang="ru-RU" sz="1400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 показателях уровня глюкозы крови, включая доступ к детальным  сведениям о дате и времени каждого переданного изменения  в отношении всех пациентов, находящихся на дистанционном наблюдении, но в связи с отсутствием данной информационной системы необходимо передавать измерения через реестр счетов  (дополнительные поля: даты, времени и параметров измерений).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80173" y="1252151"/>
            <a:ext cx="3830594" cy="382235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399042" y="3599332"/>
            <a:ext cx="34488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Выполнять и передавать любое количество измерений в день </a:t>
            </a:r>
          </a:p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(минимум 75% всех дней </a:t>
            </a:r>
          </a:p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каждого месяца) –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менее </a:t>
            </a:r>
          </a:p>
          <a:p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дней</a:t>
            </a: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месяц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41955" y="1524000"/>
            <a:ext cx="1363363" cy="3377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Freeform 88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9551172" y="1816444"/>
            <a:ext cx="284806" cy="263868"/>
          </a:xfrm>
          <a:custGeom>
            <a:avLst/>
            <a:gdLst>
              <a:gd name="T0" fmla="*/ 0 w 648"/>
              <a:gd name="T1" fmla="*/ 2147483647 h 618"/>
              <a:gd name="T2" fmla="*/ 2147483647 w 648"/>
              <a:gd name="T3" fmla="*/ 2147483647 h 618"/>
              <a:gd name="T4" fmla="*/ 2147483647 w 648"/>
              <a:gd name="T5" fmla="*/ 2147483647 h 618"/>
              <a:gd name="T6" fmla="*/ 2147483647 w 648"/>
              <a:gd name="T7" fmla="*/ 2147483647 h 618"/>
              <a:gd name="T8" fmla="*/ 2147483647 w 648"/>
              <a:gd name="T9" fmla="*/ 2147483647 h 618"/>
              <a:gd name="T10" fmla="*/ 2147483647 w 648"/>
              <a:gd name="T11" fmla="*/ 2147483647 h 618"/>
              <a:gd name="T12" fmla="*/ 2147483647 w 648"/>
              <a:gd name="T13" fmla="*/ 2147483647 h 618"/>
              <a:gd name="T14" fmla="*/ 2147483647 w 648"/>
              <a:gd name="T15" fmla="*/ 0 h 618"/>
              <a:gd name="T16" fmla="*/ 2147483647 w 648"/>
              <a:gd name="T17" fmla="*/ 2147483647 h 618"/>
              <a:gd name="T18" fmla="*/ 2147483647 w 648"/>
              <a:gd name="T19" fmla="*/ 2147483647 h 618"/>
              <a:gd name="T20" fmla="*/ 2147483647 w 648"/>
              <a:gd name="T21" fmla="*/ 2147483647 h 618"/>
              <a:gd name="T22" fmla="*/ 2147483647 w 648"/>
              <a:gd name="T23" fmla="*/ 2147483647 h 618"/>
              <a:gd name="T24" fmla="*/ 2147483647 w 648"/>
              <a:gd name="T25" fmla="*/ 2147483647 h 618"/>
              <a:gd name="T26" fmla="*/ 2147483647 w 648"/>
              <a:gd name="T27" fmla="*/ 2147483647 h 618"/>
              <a:gd name="T28" fmla="*/ 2147483647 w 648"/>
              <a:gd name="T29" fmla="*/ 2147483647 h 618"/>
              <a:gd name="T30" fmla="*/ 2147483647 w 648"/>
              <a:gd name="T31" fmla="*/ 2147483647 h 618"/>
              <a:gd name="T32" fmla="*/ 0 w 648"/>
              <a:gd name="T33" fmla="*/ 2147483647 h 6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8"/>
              <a:gd name="T52" fmla="*/ 0 h 618"/>
              <a:gd name="T53" fmla="*/ 648 w 648"/>
              <a:gd name="T54" fmla="*/ 618 h 61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8" h="618">
                <a:moveTo>
                  <a:pt x="0" y="374"/>
                </a:moveTo>
                <a:lnTo>
                  <a:pt x="88" y="320"/>
                </a:lnTo>
                <a:lnTo>
                  <a:pt x="122" y="340"/>
                </a:lnTo>
                <a:lnTo>
                  <a:pt x="184" y="452"/>
                </a:lnTo>
                <a:lnTo>
                  <a:pt x="278" y="316"/>
                </a:lnTo>
                <a:lnTo>
                  <a:pt x="434" y="148"/>
                </a:lnTo>
                <a:lnTo>
                  <a:pt x="534" y="60"/>
                </a:lnTo>
                <a:lnTo>
                  <a:pt x="632" y="0"/>
                </a:lnTo>
                <a:lnTo>
                  <a:pt x="648" y="26"/>
                </a:lnTo>
                <a:lnTo>
                  <a:pt x="566" y="98"/>
                </a:lnTo>
                <a:lnTo>
                  <a:pt x="448" y="230"/>
                </a:lnTo>
                <a:lnTo>
                  <a:pt x="346" y="360"/>
                </a:lnTo>
                <a:lnTo>
                  <a:pt x="234" y="554"/>
                </a:lnTo>
                <a:lnTo>
                  <a:pt x="144" y="618"/>
                </a:lnTo>
                <a:lnTo>
                  <a:pt x="82" y="466"/>
                </a:lnTo>
                <a:lnTo>
                  <a:pt x="42" y="404"/>
                </a:lnTo>
                <a:lnTo>
                  <a:pt x="0" y="374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Freeform 88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9535297" y="2088294"/>
            <a:ext cx="284806" cy="263868"/>
          </a:xfrm>
          <a:custGeom>
            <a:avLst/>
            <a:gdLst>
              <a:gd name="T0" fmla="*/ 0 w 648"/>
              <a:gd name="T1" fmla="*/ 2147483647 h 618"/>
              <a:gd name="T2" fmla="*/ 2147483647 w 648"/>
              <a:gd name="T3" fmla="*/ 2147483647 h 618"/>
              <a:gd name="T4" fmla="*/ 2147483647 w 648"/>
              <a:gd name="T5" fmla="*/ 2147483647 h 618"/>
              <a:gd name="T6" fmla="*/ 2147483647 w 648"/>
              <a:gd name="T7" fmla="*/ 2147483647 h 618"/>
              <a:gd name="T8" fmla="*/ 2147483647 w 648"/>
              <a:gd name="T9" fmla="*/ 2147483647 h 618"/>
              <a:gd name="T10" fmla="*/ 2147483647 w 648"/>
              <a:gd name="T11" fmla="*/ 2147483647 h 618"/>
              <a:gd name="T12" fmla="*/ 2147483647 w 648"/>
              <a:gd name="T13" fmla="*/ 2147483647 h 618"/>
              <a:gd name="T14" fmla="*/ 2147483647 w 648"/>
              <a:gd name="T15" fmla="*/ 0 h 618"/>
              <a:gd name="T16" fmla="*/ 2147483647 w 648"/>
              <a:gd name="T17" fmla="*/ 2147483647 h 618"/>
              <a:gd name="T18" fmla="*/ 2147483647 w 648"/>
              <a:gd name="T19" fmla="*/ 2147483647 h 618"/>
              <a:gd name="T20" fmla="*/ 2147483647 w 648"/>
              <a:gd name="T21" fmla="*/ 2147483647 h 618"/>
              <a:gd name="T22" fmla="*/ 2147483647 w 648"/>
              <a:gd name="T23" fmla="*/ 2147483647 h 618"/>
              <a:gd name="T24" fmla="*/ 2147483647 w 648"/>
              <a:gd name="T25" fmla="*/ 2147483647 h 618"/>
              <a:gd name="T26" fmla="*/ 2147483647 w 648"/>
              <a:gd name="T27" fmla="*/ 2147483647 h 618"/>
              <a:gd name="T28" fmla="*/ 2147483647 w 648"/>
              <a:gd name="T29" fmla="*/ 2147483647 h 618"/>
              <a:gd name="T30" fmla="*/ 2147483647 w 648"/>
              <a:gd name="T31" fmla="*/ 2147483647 h 618"/>
              <a:gd name="T32" fmla="*/ 0 w 648"/>
              <a:gd name="T33" fmla="*/ 2147483647 h 6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8"/>
              <a:gd name="T52" fmla="*/ 0 h 618"/>
              <a:gd name="T53" fmla="*/ 648 w 648"/>
              <a:gd name="T54" fmla="*/ 618 h 61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8" h="618">
                <a:moveTo>
                  <a:pt x="0" y="374"/>
                </a:moveTo>
                <a:lnTo>
                  <a:pt x="88" y="320"/>
                </a:lnTo>
                <a:lnTo>
                  <a:pt x="122" y="340"/>
                </a:lnTo>
                <a:lnTo>
                  <a:pt x="184" y="452"/>
                </a:lnTo>
                <a:lnTo>
                  <a:pt x="278" y="316"/>
                </a:lnTo>
                <a:lnTo>
                  <a:pt x="434" y="148"/>
                </a:lnTo>
                <a:lnTo>
                  <a:pt x="534" y="60"/>
                </a:lnTo>
                <a:lnTo>
                  <a:pt x="632" y="0"/>
                </a:lnTo>
                <a:lnTo>
                  <a:pt x="648" y="26"/>
                </a:lnTo>
                <a:lnTo>
                  <a:pt x="566" y="98"/>
                </a:lnTo>
                <a:lnTo>
                  <a:pt x="448" y="230"/>
                </a:lnTo>
                <a:lnTo>
                  <a:pt x="346" y="360"/>
                </a:lnTo>
                <a:lnTo>
                  <a:pt x="234" y="554"/>
                </a:lnTo>
                <a:lnTo>
                  <a:pt x="144" y="618"/>
                </a:lnTo>
                <a:lnTo>
                  <a:pt x="82" y="466"/>
                </a:lnTo>
                <a:lnTo>
                  <a:pt x="42" y="404"/>
                </a:lnTo>
                <a:lnTo>
                  <a:pt x="0" y="374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Freeform 88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8855675" y="2372498"/>
            <a:ext cx="251855" cy="238896"/>
          </a:xfrm>
          <a:custGeom>
            <a:avLst/>
            <a:gdLst>
              <a:gd name="T0" fmla="*/ 0 w 648"/>
              <a:gd name="T1" fmla="*/ 2147483647 h 618"/>
              <a:gd name="T2" fmla="*/ 2147483647 w 648"/>
              <a:gd name="T3" fmla="*/ 2147483647 h 618"/>
              <a:gd name="T4" fmla="*/ 2147483647 w 648"/>
              <a:gd name="T5" fmla="*/ 2147483647 h 618"/>
              <a:gd name="T6" fmla="*/ 2147483647 w 648"/>
              <a:gd name="T7" fmla="*/ 2147483647 h 618"/>
              <a:gd name="T8" fmla="*/ 2147483647 w 648"/>
              <a:gd name="T9" fmla="*/ 2147483647 h 618"/>
              <a:gd name="T10" fmla="*/ 2147483647 w 648"/>
              <a:gd name="T11" fmla="*/ 2147483647 h 618"/>
              <a:gd name="T12" fmla="*/ 2147483647 w 648"/>
              <a:gd name="T13" fmla="*/ 2147483647 h 618"/>
              <a:gd name="T14" fmla="*/ 2147483647 w 648"/>
              <a:gd name="T15" fmla="*/ 0 h 618"/>
              <a:gd name="T16" fmla="*/ 2147483647 w 648"/>
              <a:gd name="T17" fmla="*/ 2147483647 h 618"/>
              <a:gd name="T18" fmla="*/ 2147483647 w 648"/>
              <a:gd name="T19" fmla="*/ 2147483647 h 618"/>
              <a:gd name="T20" fmla="*/ 2147483647 w 648"/>
              <a:gd name="T21" fmla="*/ 2147483647 h 618"/>
              <a:gd name="T22" fmla="*/ 2147483647 w 648"/>
              <a:gd name="T23" fmla="*/ 2147483647 h 618"/>
              <a:gd name="T24" fmla="*/ 2147483647 w 648"/>
              <a:gd name="T25" fmla="*/ 2147483647 h 618"/>
              <a:gd name="T26" fmla="*/ 2147483647 w 648"/>
              <a:gd name="T27" fmla="*/ 2147483647 h 618"/>
              <a:gd name="T28" fmla="*/ 2147483647 w 648"/>
              <a:gd name="T29" fmla="*/ 2147483647 h 618"/>
              <a:gd name="T30" fmla="*/ 2147483647 w 648"/>
              <a:gd name="T31" fmla="*/ 2147483647 h 618"/>
              <a:gd name="T32" fmla="*/ 0 w 648"/>
              <a:gd name="T33" fmla="*/ 2147483647 h 6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8"/>
              <a:gd name="T52" fmla="*/ 0 h 618"/>
              <a:gd name="T53" fmla="*/ 648 w 648"/>
              <a:gd name="T54" fmla="*/ 618 h 61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8" h="618">
                <a:moveTo>
                  <a:pt x="0" y="374"/>
                </a:moveTo>
                <a:lnTo>
                  <a:pt x="88" y="320"/>
                </a:lnTo>
                <a:lnTo>
                  <a:pt x="122" y="340"/>
                </a:lnTo>
                <a:lnTo>
                  <a:pt x="184" y="452"/>
                </a:lnTo>
                <a:lnTo>
                  <a:pt x="278" y="316"/>
                </a:lnTo>
                <a:lnTo>
                  <a:pt x="434" y="148"/>
                </a:lnTo>
                <a:lnTo>
                  <a:pt x="534" y="60"/>
                </a:lnTo>
                <a:lnTo>
                  <a:pt x="632" y="0"/>
                </a:lnTo>
                <a:lnTo>
                  <a:pt x="648" y="26"/>
                </a:lnTo>
                <a:lnTo>
                  <a:pt x="566" y="98"/>
                </a:lnTo>
                <a:lnTo>
                  <a:pt x="448" y="230"/>
                </a:lnTo>
                <a:lnTo>
                  <a:pt x="346" y="360"/>
                </a:lnTo>
                <a:lnTo>
                  <a:pt x="234" y="554"/>
                </a:lnTo>
                <a:lnTo>
                  <a:pt x="144" y="618"/>
                </a:lnTo>
                <a:lnTo>
                  <a:pt x="82" y="466"/>
                </a:lnTo>
                <a:lnTo>
                  <a:pt x="42" y="404"/>
                </a:lnTo>
                <a:lnTo>
                  <a:pt x="0" y="374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Freeform 88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9539417" y="2586681"/>
            <a:ext cx="284806" cy="263868"/>
          </a:xfrm>
          <a:custGeom>
            <a:avLst/>
            <a:gdLst>
              <a:gd name="T0" fmla="*/ 0 w 648"/>
              <a:gd name="T1" fmla="*/ 2147483647 h 618"/>
              <a:gd name="T2" fmla="*/ 2147483647 w 648"/>
              <a:gd name="T3" fmla="*/ 2147483647 h 618"/>
              <a:gd name="T4" fmla="*/ 2147483647 w 648"/>
              <a:gd name="T5" fmla="*/ 2147483647 h 618"/>
              <a:gd name="T6" fmla="*/ 2147483647 w 648"/>
              <a:gd name="T7" fmla="*/ 2147483647 h 618"/>
              <a:gd name="T8" fmla="*/ 2147483647 w 648"/>
              <a:gd name="T9" fmla="*/ 2147483647 h 618"/>
              <a:gd name="T10" fmla="*/ 2147483647 w 648"/>
              <a:gd name="T11" fmla="*/ 2147483647 h 618"/>
              <a:gd name="T12" fmla="*/ 2147483647 w 648"/>
              <a:gd name="T13" fmla="*/ 2147483647 h 618"/>
              <a:gd name="T14" fmla="*/ 2147483647 w 648"/>
              <a:gd name="T15" fmla="*/ 0 h 618"/>
              <a:gd name="T16" fmla="*/ 2147483647 w 648"/>
              <a:gd name="T17" fmla="*/ 2147483647 h 618"/>
              <a:gd name="T18" fmla="*/ 2147483647 w 648"/>
              <a:gd name="T19" fmla="*/ 2147483647 h 618"/>
              <a:gd name="T20" fmla="*/ 2147483647 w 648"/>
              <a:gd name="T21" fmla="*/ 2147483647 h 618"/>
              <a:gd name="T22" fmla="*/ 2147483647 w 648"/>
              <a:gd name="T23" fmla="*/ 2147483647 h 618"/>
              <a:gd name="T24" fmla="*/ 2147483647 w 648"/>
              <a:gd name="T25" fmla="*/ 2147483647 h 618"/>
              <a:gd name="T26" fmla="*/ 2147483647 w 648"/>
              <a:gd name="T27" fmla="*/ 2147483647 h 618"/>
              <a:gd name="T28" fmla="*/ 2147483647 w 648"/>
              <a:gd name="T29" fmla="*/ 2147483647 h 618"/>
              <a:gd name="T30" fmla="*/ 2147483647 w 648"/>
              <a:gd name="T31" fmla="*/ 2147483647 h 618"/>
              <a:gd name="T32" fmla="*/ 0 w 648"/>
              <a:gd name="T33" fmla="*/ 2147483647 h 6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8"/>
              <a:gd name="T52" fmla="*/ 0 h 618"/>
              <a:gd name="T53" fmla="*/ 648 w 648"/>
              <a:gd name="T54" fmla="*/ 618 h 61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8" h="618">
                <a:moveTo>
                  <a:pt x="0" y="374"/>
                </a:moveTo>
                <a:lnTo>
                  <a:pt x="88" y="320"/>
                </a:lnTo>
                <a:lnTo>
                  <a:pt x="122" y="340"/>
                </a:lnTo>
                <a:lnTo>
                  <a:pt x="184" y="452"/>
                </a:lnTo>
                <a:lnTo>
                  <a:pt x="278" y="316"/>
                </a:lnTo>
                <a:lnTo>
                  <a:pt x="434" y="148"/>
                </a:lnTo>
                <a:lnTo>
                  <a:pt x="534" y="60"/>
                </a:lnTo>
                <a:lnTo>
                  <a:pt x="632" y="0"/>
                </a:lnTo>
                <a:lnTo>
                  <a:pt x="648" y="26"/>
                </a:lnTo>
                <a:lnTo>
                  <a:pt x="566" y="98"/>
                </a:lnTo>
                <a:lnTo>
                  <a:pt x="448" y="230"/>
                </a:lnTo>
                <a:lnTo>
                  <a:pt x="346" y="360"/>
                </a:lnTo>
                <a:lnTo>
                  <a:pt x="234" y="554"/>
                </a:lnTo>
                <a:lnTo>
                  <a:pt x="144" y="618"/>
                </a:lnTo>
                <a:lnTo>
                  <a:pt x="82" y="466"/>
                </a:lnTo>
                <a:lnTo>
                  <a:pt x="42" y="404"/>
                </a:lnTo>
                <a:lnTo>
                  <a:pt x="0" y="374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Freeform 8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11792466" y="2014151"/>
            <a:ext cx="284806" cy="263868"/>
          </a:xfrm>
          <a:custGeom>
            <a:avLst/>
            <a:gdLst>
              <a:gd name="T0" fmla="*/ 0 w 648"/>
              <a:gd name="T1" fmla="*/ 2147483647 h 618"/>
              <a:gd name="T2" fmla="*/ 2147483647 w 648"/>
              <a:gd name="T3" fmla="*/ 2147483647 h 618"/>
              <a:gd name="T4" fmla="*/ 2147483647 w 648"/>
              <a:gd name="T5" fmla="*/ 2147483647 h 618"/>
              <a:gd name="T6" fmla="*/ 2147483647 w 648"/>
              <a:gd name="T7" fmla="*/ 2147483647 h 618"/>
              <a:gd name="T8" fmla="*/ 2147483647 w 648"/>
              <a:gd name="T9" fmla="*/ 2147483647 h 618"/>
              <a:gd name="T10" fmla="*/ 2147483647 w 648"/>
              <a:gd name="T11" fmla="*/ 2147483647 h 618"/>
              <a:gd name="T12" fmla="*/ 2147483647 w 648"/>
              <a:gd name="T13" fmla="*/ 2147483647 h 618"/>
              <a:gd name="T14" fmla="*/ 2147483647 w 648"/>
              <a:gd name="T15" fmla="*/ 0 h 618"/>
              <a:gd name="T16" fmla="*/ 2147483647 w 648"/>
              <a:gd name="T17" fmla="*/ 2147483647 h 618"/>
              <a:gd name="T18" fmla="*/ 2147483647 w 648"/>
              <a:gd name="T19" fmla="*/ 2147483647 h 618"/>
              <a:gd name="T20" fmla="*/ 2147483647 w 648"/>
              <a:gd name="T21" fmla="*/ 2147483647 h 618"/>
              <a:gd name="T22" fmla="*/ 2147483647 w 648"/>
              <a:gd name="T23" fmla="*/ 2147483647 h 618"/>
              <a:gd name="T24" fmla="*/ 2147483647 w 648"/>
              <a:gd name="T25" fmla="*/ 2147483647 h 618"/>
              <a:gd name="T26" fmla="*/ 2147483647 w 648"/>
              <a:gd name="T27" fmla="*/ 2147483647 h 618"/>
              <a:gd name="T28" fmla="*/ 2147483647 w 648"/>
              <a:gd name="T29" fmla="*/ 2147483647 h 618"/>
              <a:gd name="T30" fmla="*/ 2147483647 w 648"/>
              <a:gd name="T31" fmla="*/ 2147483647 h 618"/>
              <a:gd name="T32" fmla="*/ 0 w 648"/>
              <a:gd name="T33" fmla="*/ 2147483647 h 6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48"/>
              <a:gd name="T52" fmla="*/ 0 h 618"/>
              <a:gd name="T53" fmla="*/ 648 w 648"/>
              <a:gd name="T54" fmla="*/ 618 h 61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48" h="618">
                <a:moveTo>
                  <a:pt x="0" y="374"/>
                </a:moveTo>
                <a:lnTo>
                  <a:pt x="88" y="320"/>
                </a:lnTo>
                <a:lnTo>
                  <a:pt x="122" y="340"/>
                </a:lnTo>
                <a:lnTo>
                  <a:pt x="184" y="452"/>
                </a:lnTo>
                <a:lnTo>
                  <a:pt x="278" y="316"/>
                </a:lnTo>
                <a:lnTo>
                  <a:pt x="434" y="148"/>
                </a:lnTo>
                <a:lnTo>
                  <a:pt x="534" y="60"/>
                </a:lnTo>
                <a:lnTo>
                  <a:pt x="632" y="0"/>
                </a:lnTo>
                <a:lnTo>
                  <a:pt x="648" y="26"/>
                </a:lnTo>
                <a:lnTo>
                  <a:pt x="566" y="98"/>
                </a:lnTo>
                <a:lnTo>
                  <a:pt x="448" y="230"/>
                </a:lnTo>
                <a:lnTo>
                  <a:pt x="346" y="360"/>
                </a:lnTo>
                <a:lnTo>
                  <a:pt x="234" y="554"/>
                </a:lnTo>
                <a:lnTo>
                  <a:pt x="144" y="618"/>
                </a:lnTo>
                <a:lnTo>
                  <a:pt x="82" y="466"/>
                </a:lnTo>
                <a:lnTo>
                  <a:pt x="42" y="404"/>
                </a:lnTo>
                <a:lnTo>
                  <a:pt x="0" y="374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958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041" y="207181"/>
            <a:ext cx="4510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заполнение показателей здоровья (</a:t>
            </a:r>
            <a:r>
              <a:rPr lang="ru-RU" sz="20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ДнСд</a:t>
            </a:r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)</a:t>
            </a:r>
            <a:endParaRPr lang="ru-RU" sz="2000" b="1" dirty="0">
              <a:solidFill>
                <a:srgbClr val="2869A4"/>
              </a:solidFill>
              <a:latin typeface="Politica" panose="02000806060000020004" pitchFamily="2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7323437" y="1367480"/>
            <a:ext cx="271851" cy="2224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757" y="1598141"/>
            <a:ext cx="4069491" cy="381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907957" y="2397211"/>
            <a:ext cx="1194486" cy="337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293340" y="1210962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 ПРАВИЛЬНО!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2166551" y="2603159"/>
            <a:ext cx="889689" cy="170523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3219" y="4316629"/>
            <a:ext cx="3656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После первой цифры – ПРОБЕЛ «_»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(цифра, «_», запятая, цифра)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35" name="Рисунок 3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9004" y="1614615"/>
            <a:ext cx="3731741" cy="380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928021" y="2356022"/>
            <a:ext cx="1079157" cy="3459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7603524" y="1095633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ПРАВИЛЬНО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60260" y="322923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или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8" name="Рисунок 3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2676" y="1639330"/>
            <a:ext cx="3703379" cy="378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Прямая со стрелкой 39"/>
          <p:cNvCxnSpPr/>
          <p:nvPr/>
        </p:nvCxnSpPr>
        <p:spPr>
          <a:xfrm>
            <a:off x="9086334" y="1359243"/>
            <a:ext cx="263611" cy="22242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10803924" y="2426044"/>
            <a:ext cx="1079157" cy="3459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 стрелкой 48"/>
          <p:cNvCxnSpPr/>
          <p:nvPr/>
        </p:nvCxnSpPr>
        <p:spPr>
          <a:xfrm flipV="1">
            <a:off x="6450227" y="2730845"/>
            <a:ext cx="580770" cy="132217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10544432" y="2813225"/>
            <a:ext cx="407776" cy="13056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345460" y="4123040"/>
            <a:ext cx="3881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Цифра должна быть РЯДОМ с запятой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(«_», цифра, запятая, цифра)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84973" y="4168348"/>
            <a:ext cx="3345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Две цифры до запятой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(цифра, цифра, запятая, цифра)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7750" y="5750011"/>
            <a:ext cx="1123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корректного заведения показателя гликемии необходимо установить курсор в нужное место в поле ввода значения, клавиша «пробел» не используется.</a:t>
            </a:r>
          </a:p>
        </p:txBody>
      </p:sp>
    </p:spTree>
    <p:extLst>
      <p:ext uri="{BB962C8B-B14F-4D97-AF65-F5344CB8AC3E}">
        <p14:creationId xmlns:p14="http://schemas.microsoft.com/office/powerpoint/2010/main" xmlns="" val="355958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"/>
          <p:cNvSpPr txBox="1">
            <a:spLocks/>
          </p:cNvSpPr>
          <p:nvPr/>
        </p:nvSpPr>
        <p:spPr>
          <a:xfrm>
            <a:off x="11551495" y="6326545"/>
            <a:ext cx="56272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FF934E-B038-3A4C-A3EB-B16E46FF49D1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041" y="207181"/>
            <a:ext cx="93275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ИМПОрт</a:t>
            </a:r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 случаев лечения с тарифом "</a:t>
            </a:r>
            <a:r>
              <a:rPr lang="ru-RU" sz="2000" b="1" dirty="0" err="1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ДНсд</a:t>
            </a:r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 " - Дистанционное наблюдение за состоянием </a:t>
            </a:r>
          </a:p>
          <a:p>
            <a:r>
              <a:rPr lang="ru-RU" sz="2000" b="1" dirty="0" smtClean="0">
                <a:solidFill>
                  <a:srgbClr val="2869A4"/>
                </a:solidFill>
                <a:latin typeface="Politica" panose="02000806060000020004" pitchFamily="2" charset="0"/>
                <a:cs typeface="Arial" panose="020B0604020202020204" pitchFamily="34" charset="0"/>
              </a:rPr>
              <a:t>здоровья пациентов с сахарным диабетом</a:t>
            </a:r>
            <a:endParaRPr lang="ru-RU" sz="2000" b="1" dirty="0">
              <a:solidFill>
                <a:srgbClr val="2869A4"/>
              </a:solidFill>
              <a:latin typeface="Politica" panose="02000806060000020004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275" y="5321007"/>
            <a:ext cx="116153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При импорте данных из медицинской информационной системы в ЕИС ОМС.ВМУ.МО используйте обновленную структуру импорта, вкладка «Показатели здоровья» (файл *_MSTAT.DBF)</a:t>
            </a:r>
          </a:p>
          <a:p>
            <a:r>
              <a:rPr lang="ru-RU" sz="1600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Тариф на дистанционное наблюдение </a:t>
            </a:r>
            <a:r>
              <a:rPr lang="ru-RU" sz="1600" dirty="0" err="1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ДНсд</a:t>
            </a:r>
            <a:r>
              <a:rPr lang="ru-RU" sz="1600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 находится в </a:t>
            </a:r>
            <a:r>
              <a:rPr lang="ru-RU" sz="1600" dirty="0" err="1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case_cast</a:t>
            </a:r>
            <a:r>
              <a:rPr lang="ru-RU" sz="1600" dirty="0" smtClean="0">
                <a:solidFill>
                  <a:srgbClr val="E7E6E6">
                    <a:lumMod val="50000"/>
                  </a:srgbClr>
                </a:solidFill>
                <a:latin typeface="Politica" panose="02000806060000020004" pitchFamily="2" charset="0"/>
              </a:rPr>
              <a:t> = 72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998" y="1411889"/>
            <a:ext cx="1014412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595801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xyKp0LGUGroBBG3K.5d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xyKp0LGUGroBBG3K.5d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xyKp0LGUGroBBG3K.5d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xyKp0LGUGroBBG3K.5d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xyKp0LGUGroBBG3K.5dw"/>
</p:tagLst>
</file>

<file path=ppt/theme/theme1.xml><?xml version="1.0" encoding="utf-8"?>
<a:theme xmlns:a="http://schemas.openxmlformats.org/drawingml/2006/main" name="Тема Office">
  <a:themeElements>
    <a:clrScheme name="Custom 1">
      <a:dk1>
        <a:srgbClr val="404040"/>
      </a:dk1>
      <a:lt1>
        <a:sysClr val="window" lastClr="FFFFFF"/>
      </a:lt1>
      <a:dk2>
        <a:srgbClr val="566473"/>
      </a:dk2>
      <a:lt2>
        <a:srgbClr val="E7E6E6"/>
      </a:lt2>
      <a:accent1>
        <a:srgbClr val="4A67E4"/>
      </a:accent1>
      <a:accent2>
        <a:srgbClr val="043D9A"/>
      </a:accent2>
      <a:accent3>
        <a:srgbClr val="008DD4"/>
      </a:accent3>
      <a:accent4>
        <a:srgbClr val="215273"/>
      </a:accent4>
      <a:accent5>
        <a:srgbClr val="5C05DD"/>
      </a:accent5>
      <a:accent6>
        <a:srgbClr val="9011C9"/>
      </a:accent6>
      <a:hlink>
        <a:srgbClr val="0563C1"/>
      </a:hlink>
      <a:folHlink>
        <a:srgbClr val="954F72"/>
      </a:folHlink>
    </a:clrScheme>
    <a:fontScheme name="Fira">
      <a:majorFont>
        <a:latin typeface="Fira Sans Medium"/>
        <a:ea typeface=""/>
        <a:cs typeface=""/>
      </a:majorFont>
      <a:minorFont>
        <a:latin typeface="Fir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X ИТ-Диалог - Шаблон" id="{74E9B4AB-DE52-45C0-A99E-FA1347AAD35B}" vid="{E6B011F6-41D2-4531-A327-44EF1F7479B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ИТ_Диалог_2024_Шаблон_презентации</Template>
  <TotalTime>8033</TotalTime>
  <Words>437</Words>
  <Application>Microsoft Office PowerPoint</Application>
  <PresentationFormat>Произвольный</PresentationFormat>
  <Paragraphs>54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Politica</vt:lpstr>
      <vt:lpstr>Fira Sans</vt:lpstr>
      <vt:lpstr>Times New Roman</vt:lpstr>
      <vt:lpstr>Fira Sans Medium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систем  сбора и анализа данных  в ТФОМС Санкт-Петербурга</dc:title>
  <dc:creator>ТФОМС Санкт-Петербурга</dc:creator>
  <cp:lastModifiedBy>Анна Боганцева</cp:lastModifiedBy>
  <cp:revision>371</cp:revision>
  <dcterms:created xsi:type="dcterms:W3CDTF">2024-11-12T05:54:02Z</dcterms:created>
  <dcterms:modified xsi:type="dcterms:W3CDTF">2026-10-05T12:16:07Z</dcterms:modified>
</cp:coreProperties>
</file>