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83" r:id="rId3"/>
    <p:sldId id="280" r:id="rId4"/>
    <p:sldId id="282" r:id="rId5"/>
    <p:sldId id="257" r:id="rId6"/>
    <p:sldId id="270" r:id="rId7"/>
    <p:sldId id="272" r:id="rId8"/>
    <p:sldId id="279" r:id="rId9"/>
    <p:sldId id="281" r:id="rId10"/>
    <p:sldId id="258" r:id="rId11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7349"/>
    <a:srgbClr val="379F84"/>
    <a:srgbClr val="16477C"/>
    <a:srgbClr val="EF7F1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3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15F313-0436-45AB-85E4-DB691240B249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1DB485-1FD4-4A62-9CFD-A70CC81EEE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7667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334EB-FDB7-4083-AFFF-E28169A651ED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C8425-8C98-49D4-BEDD-F3EE5D4E9C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03E75-03CC-4631-B530-28E67D1CF697}" type="datetime1">
              <a:rPr lang="ru-RU" smtClean="0"/>
              <a:pPr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D813F-403D-4D48-BD60-BAAB60DBE3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9989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B3B8-121A-40B6-A250-DEE783F416AD}" type="datetime1">
              <a:rPr lang="ru-RU" smtClean="0"/>
              <a:pPr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D813F-403D-4D48-BD60-BAAB60DBE3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5443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43D03-ACF8-4B5E-9871-5B6EE5A419F7}" type="datetime1">
              <a:rPr lang="ru-RU" smtClean="0"/>
              <a:pPr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D813F-403D-4D48-BD60-BAAB60DBE3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9235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E538A-B330-4B06-AB42-99C037AB9633}" type="datetime1">
              <a:rPr lang="ru-RU" smtClean="0"/>
              <a:pPr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D813F-403D-4D48-BD60-BAAB60DBE3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4421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5A2BA-4A26-44A9-AFAF-4A97FADA903F}" type="datetime1">
              <a:rPr lang="ru-RU" smtClean="0"/>
              <a:pPr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D813F-403D-4D48-BD60-BAAB60DBE3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2264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D96C-2D81-421C-ACA2-EE3C190963E4}" type="datetime1">
              <a:rPr lang="ru-RU" smtClean="0"/>
              <a:pPr/>
              <a:t>09.10.2024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D813F-403D-4D48-BD60-BAAB60DBE3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6074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70FA1-3CF9-4C73-8057-60C77099C739}" type="datetime1">
              <a:rPr lang="ru-RU" smtClean="0"/>
              <a:pPr/>
              <a:t>09.10.2024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D813F-403D-4D48-BD60-BAAB60DBE3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4020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E72CD-F7A2-4009-B210-935A8835A35A}" type="datetime1">
              <a:rPr lang="ru-RU" smtClean="0"/>
              <a:pPr/>
              <a:t>09.10.2024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D813F-403D-4D48-BD60-BAAB60DBE3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559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DBE22-8ACD-42C5-9FAC-820DF03DC420}" type="datetime1">
              <a:rPr lang="ru-RU" smtClean="0"/>
              <a:pPr/>
              <a:t>09.10.2024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D813F-403D-4D48-BD60-BAAB60DBE3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83997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70C13-6794-46BE-963D-2B9D784EA0D0}" type="datetime1">
              <a:rPr lang="ru-RU" smtClean="0"/>
              <a:pPr/>
              <a:t>09.10.2024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D813F-403D-4D48-BD60-BAAB60DBE3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3611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CD5AE-EC82-42BB-9D3C-2B465C82923B}" type="datetime1">
              <a:rPr lang="ru-RU" smtClean="0"/>
              <a:pPr/>
              <a:t>09.10.2024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D813F-403D-4D48-BD60-BAAB60DBE3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2413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F3C7E-F52E-4BD9-8B6D-5D65638ACC59}" type="datetime1">
              <a:rPr lang="ru-RU" smtClean="0"/>
              <a:pPr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D813F-403D-4D48-BD60-BAAB60DBE3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7785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1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jpeg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1433" y="2868328"/>
            <a:ext cx="994202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-1" dirty="0" smtClean="0">
                <a:solidFill>
                  <a:srgbClr val="EF7F1B"/>
                </a:solidFill>
              </a:rPr>
              <a:t>Методические рекомендации </a:t>
            </a:r>
          </a:p>
          <a:p>
            <a:pPr algn="ctr"/>
            <a:r>
              <a:rPr lang="ru-RU" sz="2800" b="1" spc="-1" dirty="0" smtClean="0">
                <a:solidFill>
                  <a:srgbClr val="EF7F1B"/>
                </a:solidFill>
              </a:rPr>
              <a:t>по выставлению сведений на выплату стимулирующего характера  медицинским работникам, за выявление онкологических заболеваний в ходе проведения диспансеризации и профилактических медицинских осмотров</a:t>
            </a:r>
          </a:p>
          <a:p>
            <a:pPr algn="ctr"/>
            <a:endParaRPr lang="ru-RU" sz="2800" b="1" spc="-1" dirty="0" smtClean="0">
              <a:solidFill>
                <a:srgbClr val="EF7F1B"/>
              </a:solidFill>
              <a:latin typeface="AGOpus" pitchFamily="2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D813F-403D-4D48-BD60-BAAB60DBE3F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5425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1914" y="2205832"/>
            <a:ext cx="64172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4800" b="1" dirty="0" smtClean="0">
                <a:solidFill>
                  <a:srgbClr val="EF7F1B"/>
                </a:solidFill>
                <a:latin typeface="AGOpus" pitchFamily="2" charset="0"/>
              </a:rPr>
              <a:t>Спасибо за внимание</a:t>
            </a: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ru-RU" sz="4800" b="1" dirty="0" smtClean="0">
              <a:solidFill>
                <a:srgbClr val="EF7F1B"/>
              </a:solidFill>
              <a:latin typeface="AGOpus" pitchFamily="2" charset="0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ru-RU" sz="4800" b="1" dirty="0" smtClean="0">
              <a:solidFill>
                <a:srgbClr val="EF7F1B"/>
              </a:solidFill>
              <a:latin typeface="AGOpus" pitchFamily="2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D813F-403D-4D48-BD60-BAAB60DBE3F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522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D813F-403D-4D48-BD60-BAAB60DBE3F5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64757" y="345988"/>
            <a:ext cx="7125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16477C"/>
                </a:solidFill>
                <a:latin typeface="AGOpus" pitchFamily="2" charset="0"/>
              </a:rPr>
              <a:t>Оглавление</a:t>
            </a:r>
          </a:p>
        </p:txBody>
      </p:sp>
      <p:pic>
        <p:nvPicPr>
          <p:cNvPr id="3084" name="Picture 12" descr="Вклад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827" y="1924413"/>
            <a:ext cx="791775" cy="791776"/>
          </a:xfrm>
          <a:prstGeom prst="rect">
            <a:avLst/>
          </a:prstGeom>
          <a:noFill/>
        </p:spPr>
      </p:pic>
      <p:pic>
        <p:nvPicPr>
          <p:cNvPr id="3086" name="Picture 14" descr="Ипотека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502" y="4670853"/>
            <a:ext cx="970221" cy="970222"/>
          </a:xfrm>
          <a:prstGeom prst="rect">
            <a:avLst/>
          </a:prstGeom>
          <a:noFill/>
        </p:spPr>
      </p:pic>
      <p:pic>
        <p:nvPicPr>
          <p:cNvPr id="3088" name="Picture 16" descr="Отправить сообщение 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64289" y="1957969"/>
            <a:ext cx="841203" cy="841204"/>
          </a:xfrm>
          <a:prstGeom prst="rect">
            <a:avLst/>
          </a:prstGeom>
          <a:noFill/>
        </p:spPr>
      </p:pic>
      <p:pic>
        <p:nvPicPr>
          <p:cNvPr id="3090" name="Picture 18" descr="Подпись 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56050" y="4832975"/>
            <a:ext cx="834809" cy="834810"/>
          </a:xfrm>
          <a:prstGeom prst="rect">
            <a:avLst/>
          </a:prstGeom>
          <a:noFill/>
        </p:spPr>
      </p:pic>
      <p:pic>
        <p:nvPicPr>
          <p:cNvPr id="3092" name="Picture 20" descr="Настройки 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2095" y="1916628"/>
            <a:ext cx="775301" cy="775302"/>
          </a:xfrm>
          <a:prstGeom prst="rect">
            <a:avLst/>
          </a:prstGeom>
          <a:noFill/>
        </p:spPr>
      </p:pic>
      <p:pic>
        <p:nvPicPr>
          <p:cNvPr id="19" name="Picture 12" descr="Вклад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7136" y="3394868"/>
            <a:ext cx="771181" cy="771182"/>
          </a:xfrm>
          <a:prstGeom prst="rect">
            <a:avLst/>
          </a:prstGeom>
          <a:noFill/>
        </p:spPr>
      </p:pic>
      <p:pic>
        <p:nvPicPr>
          <p:cNvPr id="20" name="Picture 12" descr="Вклад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6542" y="4815895"/>
            <a:ext cx="791776" cy="791777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4306953" y="2190812"/>
            <a:ext cx="263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356381" y="367362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348143" y="51317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260389" y="2075935"/>
            <a:ext cx="2637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277349"/>
                </a:solidFill>
              </a:rPr>
              <a:t>Настройка  порядка </a:t>
            </a:r>
          </a:p>
          <a:p>
            <a:r>
              <a:rPr lang="ru-RU" dirty="0" smtClean="0">
                <a:solidFill>
                  <a:srgbClr val="277349"/>
                </a:solidFill>
              </a:rPr>
              <a:t>подписания документов</a:t>
            </a:r>
            <a:endParaRPr lang="ru-RU" dirty="0">
              <a:solidFill>
                <a:srgbClr val="277349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76865" y="4950939"/>
            <a:ext cx="2297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277349"/>
                </a:solidFill>
              </a:rPr>
              <a:t>Получение сведений </a:t>
            </a:r>
          </a:p>
          <a:p>
            <a:r>
              <a:rPr lang="ru-RU" dirty="0" smtClean="0">
                <a:solidFill>
                  <a:srgbClr val="277349"/>
                </a:solidFill>
              </a:rPr>
              <a:t>из ТФОМС</a:t>
            </a:r>
            <a:endParaRPr lang="ru-RU" dirty="0">
              <a:solidFill>
                <a:srgbClr val="277349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47212" y="2141385"/>
            <a:ext cx="222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277349"/>
                </a:solidFill>
              </a:rPr>
              <a:t>Вкладка «Сведения»</a:t>
            </a:r>
            <a:endParaRPr lang="ru-RU" dirty="0">
              <a:solidFill>
                <a:srgbClr val="277349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96640" y="3615957"/>
            <a:ext cx="3037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277349"/>
                </a:solidFill>
              </a:rPr>
              <a:t>Вкладка «Заявка п</a:t>
            </a:r>
            <a:r>
              <a:rPr lang="ru-RU" dirty="0" smtClean="0">
                <a:solidFill>
                  <a:srgbClr val="277349"/>
                </a:solidFill>
              </a:rPr>
              <a:t>..(проект)»</a:t>
            </a:r>
            <a:endParaRPr lang="ru-RU" dirty="0">
              <a:solidFill>
                <a:srgbClr val="277349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38975" y="5115245"/>
            <a:ext cx="2638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277349"/>
                </a:solidFill>
              </a:rPr>
              <a:t>Вкладка «Заявка форма»</a:t>
            </a:r>
            <a:endParaRPr lang="ru-RU" dirty="0">
              <a:solidFill>
                <a:srgbClr val="277349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906235" y="2019707"/>
            <a:ext cx="2329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277349"/>
                </a:solidFill>
              </a:rPr>
              <a:t>Отправка документов</a:t>
            </a:r>
          </a:p>
          <a:p>
            <a:r>
              <a:rPr lang="ru-RU" dirty="0" smtClean="0">
                <a:solidFill>
                  <a:srgbClr val="277349"/>
                </a:solidFill>
              </a:rPr>
              <a:t> в ТФОМС</a:t>
            </a:r>
            <a:endParaRPr lang="ru-RU" dirty="0">
              <a:solidFill>
                <a:srgbClr val="277349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925887" y="4924338"/>
            <a:ext cx="29232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277349"/>
                </a:solidFill>
                <a:latin typeface="Times New Roman" pitchFamily="18" charset="0"/>
                <a:cs typeface="Times New Roman" pitchFamily="18" charset="0"/>
              </a:rPr>
              <a:t>Согласование и подписание</a:t>
            </a:r>
          </a:p>
          <a:p>
            <a:r>
              <a:rPr lang="ru-RU" dirty="0" smtClean="0">
                <a:solidFill>
                  <a:srgbClr val="277349"/>
                </a:solidFill>
                <a:latin typeface="Times New Roman" pitchFamily="18" charset="0"/>
                <a:cs typeface="Times New Roman" pitchFamily="18" charset="0"/>
              </a:rPr>
              <a:t>загруженного документа в </a:t>
            </a:r>
          </a:p>
          <a:p>
            <a:r>
              <a:rPr lang="ru-RU" dirty="0" smtClean="0">
                <a:solidFill>
                  <a:srgbClr val="277349"/>
                </a:solidFill>
                <a:latin typeface="Times New Roman" pitchFamily="18" charset="0"/>
                <a:cs typeface="Times New Roman" pitchFamily="18" charset="0"/>
              </a:rPr>
              <a:t>ЕИС ОМС.ЭП</a:t>
            </a:r>
          </a:p>
          <a:p>
            <a:r>
              <a:rPr lang="ru-RU" dirty="0" smtClean="0">
                <a:solidFill>
                  <a:srgbClr val="277349"/>
                </a:solidFill>
                <a:latin typeface="Times New Roman" pitchFamily="18" charset="0"/>
                <a:cs typeface="Times New Roman" pitchFamily="18" charset="0"/>
              </a:rPr>
              <a:t>со стороны МО</a:t>
            </a:r>
            <a:endParaRPr lang="ru-RU" dirty="0">
              <a:solidFill>
                <a:srgbClr val="27734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850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D813F-403D-4D48-BD60-BAAB60DBE3F5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7707" y="345988"/>
            <a:ext cx="8608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16477C"/>
                </a:solidFill>
                <a:latin typeface="AGOpus" pitchFamily="2" charset="0"/>
              </a:rPr>
              <a:t>Настройка порядка подписания документа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3611" y="1375719"/>
            <a:ext cx="11771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16477C"/>
                </a:solidFill>
                <a:latin typeface="AGOpus" pitchFamily="2" charset="0"/>
              </a:rPr>
              <a:t>Пользователю с правами администратора необходимо зайти в систему ЕИС ОМС.ЭП по адресу </a:t>
            </a:r>
            <a:endParaRPr lang="en-US" sz="1600" dirty="0" smtClean="0">
              <a:solidFill>
                <a:srgbClr val="16477C"/>
              </a:solidFill>
              <a:latin typeface="AGOpus" pitchFamily="2" charset="0"/>
            </a:endParaRPr>
          </a:p>
          <a:p>
            <a:r>
              <a:rPr lang="ru-RU" sz="1600" dirty="0" smtClean="0">
                <a:solidFill>
                  <a:srgbClr val="16477C"/>
                </a:solidFill>
                <a:latin typeface="AGOpus" pitchFamily="2" charset="0"/>
              </a:rPr>
              <a:t>http://10.20.31.192/eds/ </a:t>
            </a:r>
            <a:r>
              <a:rPr lang="en-US" sz="1600" dirty="0" smtClean="0">
                <a:solidFill>
                  <a:srgbClr val="16477C"/>
                </a:solidFill>
                <a:latin typeface="AGOpus" pitchFamily="2" charset="0"/>
              </a:rPr>
              <a:t> </a:t>
            </a:r>
            <a:r>
              <a:rPr lang="ru-RU" sz="1600" dirty="0" smtClean="0">
                <a:solidFill>
                  <a:srgbClr val="16477C"/>
                </a:solidFill>
                <a:latin typeface="AGOpus" pitchFamily="2" charset="0"/>
              </a:rPr>
              <a:t>и назначить для типа документа «Стимулирующие выплаты 142Н» ответственных.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465" y="2118238"/>
            <a:ext cx="11302314" cy="389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5292810" y="2788507"/>
            <a:ext cx="2228335" cy="35834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4226" y="3468129"/>
            <a:ext cx="527221" cy="32127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87395" y="3591697"/>
            <a:ext cx="1046205" cy="37070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463481" y="4481385"/>
            <a:ext cx="1474573" cy="164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7426411" y="4287796"/>
            <a:ext cx="1474573" cy="164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7591167" y="3929448"/>
            <a:ext cx="770238" cy="23477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664043" y="5241759"/>
            <a:ext cx="91713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solidFill>
                  <a:srgbClr val="FF0000"/>
                </a:solidFill>
              </a:rPr>
              <a:t>В разделе «ответственный», нажать правую кнопку мыши и добавить пользователя с правами «</a:t>
            </a:r>
            <a:r>
              <a:rPr lang="ru-RU" b="1" dirty="0" smtClean="0">
                <a:solidFill>
                  <a:srgbClr val="FF0000"/>
                </a:solidFill>
              </a:rPr>
              <a:t>Исполнитель</a:t>
            </a:r>
            <a:r>
              <a:rPr lang="ru-RU" dirty="0" smtClean="0">
                <a:solidFill>
                  <a:srgbClr val="FF0000"/>
                </a:solidFill>
              </a:rPr>
              <a:t>» и «</a:t>
            </a:r>
            <a:r>
              <a:rPr lang="ru-RU" b="1" dirty="0" smtClean="0">
                <a:solidFill>
                  <a:srgbClr val="FF0000"/>
                </a:solidFill>
              </a:rPr>
              <a:t>Руководитель</a:t>
            </a:r>
            <a:r>
              <a:rPr lang="ru-RU" dirty="0" smtClean="0">
                <a:solidFill>
                  <a:srgbClr val="FF0000"/>
                </a:solidFill>
              </a:rPr>
              <a:t>» из предложенного списка. </a:t>
            </a:r>
          </a:p>
          <a:p>
            <a:pPr lvl="0"/>
            <a:r>
              <a:rPr lang="ru-RU" dirty="0" smtClean="0">
                <a:solidFill>
                  <a:srgbClr val="FF0000"/>
                </a:solidFill>
              </a:rPr>
              <a:t>Нажать кнопку «</a:t>
            </a:r>
            <a:r>
              <a:rPr lang="ru-RU" b="1" dirty="0" smtClean="0">
                <a:solidFill>
                  <a:srgbClr val="FF0000"/>
                </a:solidFill>
              </a:rPr>
              <a:t>Сохранить</a:t>
            </a:r>
            <a:r>
              <a:rPr lang="ru-RU" dirty="0" smtClean="0">
                <a:solidFill>
                  <a:srgbClr val="FF0000"/>
                </a:solidFill>
              </a:rPr>
              <a:t>».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6063049" y="4555524"/>
            <a:ext cx="1252151" cy="7084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1849395" y="3064476"/>
            <a:ext cx="712573" cy="45720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537255" y="2578444"/>
            <a:ext cx="161954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Тип документа:</a:t>
            </a:r>
          </a:p>
          <a:p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«Стимулирующие </a:t>
            </a:r>
          </a:p>
          <a:p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выплаты 142Н»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1812324" y="2298357"/>
            <a:ext cx="9391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8850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D813F-403D-4D48-BD60-BAAB60DBE3F5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59361" y="1488404"/>
            <a:ext cx="9988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0" algn="l"/>
              </a:tabLst>
            </a:pPr>
            <a:r>
              <a:rPr lang="ru-RU" sz="1600" dirty="0" smtClean="0">
                <a:solidFill>
                  <a:srgbClr val="16477C"/>
                </a:solidFill>
                <a:latin typeface="AGOpus" pitchFamily="2" charset="0"/>
              </a:rPr>
              <a:t>Документы, направленные в медицинскую организацию, будут отображаться</a:t>
            </a:r>
            <a:br>
              <a:rPr lang="ru-RU" sz="1600" dirty="0" smtClean="0">
                <a:solidFill>
                  <a:srgbClr val="16477C"/>
                </a:solidFill>
                <a:latin typeface="AGOpus" pitchFamily="2" charset="0"/>
              </a:rPr>
            </a:br>
            <a:r>
              <a:rPr lang="ru-RU" sz="1600" dirty="0" smtClean="0">
                <a:solidFill>
                  <a:srgbClr val="16477C"/>
                </a:solidFill>
                <a:latin typeface="AGOpus" pitchFamily="2" charset="0"/>
              </a:rPr>
              <a:t> в разделе «На подпись» с типом документа «</a:t>
            </a:r>
            <a:r>
              <a:rPr lang="ru-RU" sz="1600" b="1" dirty="0" err="1" smtClean="0">
                <a:solidFill>
                  <a:srgbClr val="16477C"/>
                </a:solidFill>
                <a:latin typeface="AGOpus" pitchFamily="2" charset="0"/>
              </a:rPr>
              <a:t>СведПриказ</a:t>
            </a:r>
            <a:r>
              <a:rPr lang="en-US" sz="1600" b="1" dirty="0" smtClean="0">
                <a:solidFill>
                  <a:srgbClr val="16477C"/>
                </a:solidFill>
                <a:latin typeface="AGOpus" pitchFamily="2" charset="0"/>
              </a:rPr>
              <a:t>142</a:t>
            </a:r>
            <a:r>
              <a:rPr lang="ru-RU" sz="1600" b="1" dirty="0" smtClean="0">
                <a:solidFill>
                  <a:srgbClr val="16477C"/>
                </a:solidFill>
                <a:latin typeface="AGOpus" pitchFamily="2" charset="0"/>
              </a:rPr>
              <a:t>Н</a:t>
            </a:r>
            <a:r>
              <a:rPr lang="ru-RU" sz="1600" dirty="0" smtClean="0">
                <a:solidFill>
                  <a:srgbClr val="16477C"/>
                </a:solidFill>
                <a:latin typeface="AGOpus" pitchFamily="2" charset="0"/>
              </a:rPr>
              <a:t>»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55" y="2352200"/>
            <a:ext cx="11304810" cy="3359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5923006" y="3921212"/>
            <a:ext cx="1153298" cy="20594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614087" y="2821460"/>
            <a:ext cx="1379838" cy="35834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1276" y="2916194"/>
            <a:ext cx="543698" cy="32127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64757" y="345988"/>
            <a:ext cx="7125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16477C"/>
                </a:solidFill>
                <a:latin typeface="AGOpus" pitchFamily="2" charset="0"/>
              </a:rPr>
              <a:t>Получение сведений из ТФОМС</a:t>
            </a:r>
          </a:p>
        </p:txBody>
      </p:sp>
    </p:spTree>
    <p:extLst>
      <p:ext uri="{BB962C8B-B14F-4D97-AF65-F5344CB8AC3E}">
        <p14:creationId xmlns="" xmlns:p14="http://schemas.microsoft.com/office/powerpoint/2010/main" val="388850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232" y="271848"/>
            <a:ext cx="8687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16477C"/>
                </a:solidFill>
                <a:latin typeface="AGOpus" pitchFamily="2" charset="0"/>
              </a:rPr>
              <a:t>Вкладка «Сведения»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D813F-403D-4D48-BD60-BAAB60DBE3F5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751" y="1458098"/>
            <a:ext cx="10602098" cy="503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527222" y="5939480"/>
            <a:ext cx="708453" cy="3624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1202724" y="6211330"/>
            <a:ext cx="716692" cy="14004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985319" y="6277232"/>
            <a:ext cx="1129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Сведения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13" name="Прямая со стрелкой 12"/>
          <p:cNvCxnSpPr>
            <a:stCxn id="7" idx="3"/>
          </p:cNvCxnSpPr>
          <p:nvPr/>
        </p:nvCxnSpPr>
        <p:spPr>
          <a:xfrm flipH="1">
            <a:off x="10385268" y="3974758"/>
            <a:ext cx="554581" cy="5967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930855" y="2522592"/>
            <a:ext cx="12611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FF0000"/>
                </a:solidFill>
              </a:rPr>
              <a:t>Заполнить Наименование МО, куда направлен пациент</a:t>
            </a:r>
          </a:p>
          <a:p>
            <a:endParaRPr lang="ru-RU" sz="12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FF0000"/>
                </a:solidFill>
              </a:rPr>
              <a:t>Изменить «нет» на «да»</a:t>
            </a:r>
          </a:p>
          <a:p>
            <a:endParaRPr lang="ru-RU" sz="12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FF0000"/>
                </a:solidFill>
              </a:rPr>
              <a:t>Заполнить дату выданного направления к онкологу</a:t>
            </a:r>
          </a:p>
          <a:p>
            <a:endParaRPr lang="ru-RU" sz="1200" dirty="0" smtClean="0">
              <a:solidFill>
                <a:srgbClr val="FF0000"/>
              </a:solidFill>
            </a:endParaRPr>
          </a:p>
          <a:p>
            <a:endParaRPr lang="ru-RU" sz="12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872132" y="2382474"/>
            <a:ext cx="1319868" cy="272498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Group 119"/>
          <p:cNvGrpSpPr>
            <a:grpSpLocks/>
          </p:cNvGrpSpPr>
          <p:nvPr/>
        </p:nvGrpSpPr>
        <p:grpSpPr bwMode="auto">
          <a:xfrm>
            <a:off x="11449094" y="1709179"/>
            <a:ext cx="125412" cy="496888"/>
            <a:chOff x="3699" y="1224"/>
            <a:chExt cx="682" cy="2353"/>
          </a:xfrm>
          <a:solidFill>
            <a:srgbClr val="FF0000"/>
          </a:solidFill>
        </p:grpSpPr>
        <p:sp>
          <p:nvSpPr>
            <p:cNvPr id="24" name="Rectangle 120"/>
            <p:cNvSpPr>
              <a:spLocks noChangeArrowheads="1"/>
            </p:cNvSpPr>
            <p:nvPr/>
          </p:nvSpPr>
          <p:spPr bwMode="auto">
            <a:xfrm>
              <a:off x="3809" y="3119"/>
              <a:ext cx="464" cy="45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121"/>
            <p:cNvSpPr>
              <a:spLocks/>
            </p:cNvSpPr>
            <p:nvPr/>
          </p:nvSpPr>
          <p:spPr bwMode="auto">
            <a:xfrm>
              <a:off x="3699" y="1224"/>
              <a:ext cx="682" cy="1778"/>
            </a:xfrm>
            <a:custGeom>
              <a:avLst/>
              <a:gdLst>
                <a:gd name="T0" fmla="*/ 1222 w 465"/>
                <a:gd name="T1" fmla="*/ 3929 h 1196"/>
                <a:gd name="T2" fmla="*/ 263 w 465"/>
                <a:gd name="T3" fmla="*/ 3929 h 1196"/>
                <a:gd name="T4" fmla="*/ 0 w 465"/>
                <a:gd name="T5" fmla="*/ 0 h 1196"/>
                <a:gd name="T6" fmla="*/ 1467 w 465"/>
                <a:gd name="T7" fmla="*/ 0 h 1196"/>
                <a:gd name="T8" fmla="*/ 1222 w 465"/>
                <a:gd name="T9" fmla="*/ 3929 h 1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5"/>
                <a:gd name="T16" fmla="*/ 0 h 1196"/>
                <a:gd name="T17" fmla="*/ 465 w 465"/>
                <a:gd name="T18" fmla="*/ 1196 h 1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5" h="1196">
                  <a:moveTo>
                    <a:pt x="387" y="1196"/>
                  </a:moveTo>
                  <a:lnTo>
                    <a:pt x="83" y="1196"/>
                  </a:lnTo>
                  <a:lnTo>
                    <a:pt x="0" y="0"/>
                  </a:lnTo>
                  <a:lnTo>
                    <a:pt x="465" y="0"/>
                  </a:lnTo>
                  <a:lnTo>
                    <a:pt x="387" y="119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6" name="Group 119"/>
          <p:cNvGrpSpPr>
            <a:grpSpLocks/>
          </p:cNvGrpSpPr>
          <p:nvPr/>
        </p:nvGrpSpPr>
        <p:grpSpPr bwMode="auto">
          <a:xfrm>
            <a:off x="11823915" y="1770964"/>
            <a:ext cx="125412" cy="496888"/>
            <a:chOff x="3699" y="1224"/>
            <a:chExt cx="682" cy="2353"/>
          </a:xfrm>
          <a:solidFill>
            <a:srgbClr val="FF0000"/>
          </a:solidFill>
        </p:grpSpPr>
        <p:sp>
          <p:nvSpPr>
            <p:cNvPr id="27" name="Rectangle 120"/>
            <p:cNvSpPr>
              <a:spLocks noChangeArrowheads="1"/>
            </p:cNvSpPr>
            <p:nvPr/>
          </p:nvSpPr>
          <p:spPr bwMode="auto">
            <a:xfrm>
              <a:off x="3809" y="3119"/>
              <a:ext cx="464" cy="45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121"/>
            <p:cNvSpPr>
              <a:spLocks/>
            </p:cNvSpPr>
            <p:nvPr/>
          </p:nvSpPr>
          <p:spPr bwMode="auto">
            <a:xfrm>
              <a:off x="3699" y="1224"/>
              <a:ext cx="682" cy="1778"/>
            </a:xfrm>
            <a:custGeom>
              <a:avLst/>
              <a:gdLst>
                <a:gd name="T0" fmla="*/ 1222 w 465"/>
                <a:gd name="T1" fmla="*/ 3929 h 1196"/>
                <a:gd name="T2" fmla="*/ 263 w 465"/>
                <a:gd name="T3" fmla="*/ 3929 h 1196"/>
                <a:gd name="T4" fmla="*/ 0 w 465"/>
                <a:gd name="T5" fmla="*/ 0 h 1196"/>
                <a:gd name="T6" fmla="*/ 1467 w 465"/>
                <a:gd name="T7" fmla="*/ 0 h 1196"/>
                <a:gd name="T8" fmla="*/ 1222 w 465"/>
                <a:gd name="T9" fmla="*/ 3929 h 1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5"/>
                <a:gd name="T16" fmla="*/ 0 h 1196"/>
                <a:gd name="T17" fmla="*/ 465 w 465"/>
                <a:gd name="T18" fmla="*/ 1196 h 1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5" h="1196">
                  <a:moveTo>
                    <a:pt x="387" y="1196"/>
                  </a:moveTo>
                  <a:lnTo>
                    <a:pt x="83" y="1196"/>
                  </a:lnTo>
                  <a:lnTo>
                    <a:pt x="0" y="0"/>
                  </a:lnTo>
                  <a:lnTo>
                    <a:pt x="465" y="0"/>
                  </a:lnTo>
                  <a:lnTo>
                    <a:pt x="387" y="119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066271" y="6046573"/>
            <a:ext cx="33232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Проверить/Внести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номера СНИЛС </a:t>
            </a:r>
            <a:r>
              <a:rPr lang="ru-RU" dirty="0" err="1" smtClean="0">
                <a:solidFill>
                  <a:srgbClr val="FF0000"/>
                </a:solidFill>
              </a:rPr>
              <a:t>мед.работников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6194854" y="5255741"/>
            <a:ext cx="140043" cy="914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Скругленный прямоугольник 21"/>
          <p:cNvSpPr/>
          <p:nvPr/>
        </p:nvSpPr>
        <p:spPr>
          <a:xfrm>
            <a:off x="5964195" y="3113903"/>
            <a:ext cx="543697" cy="252077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367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81232" y="218128"/>
            <a:ext cx="10313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16477C"/>
                </a:solidFill>
                <a:latin typeface="AGOpus" pitchFamily="2" charset="0"/>
              </a:rPr>
              <a:t>Вкладка «Заявка п</a:t>
            </a:r>
            <a:r>
              <a:rPr lang="ru-RU" sz="2800" b="1" dirty="0" smtClean="0">
                <a:solidFill>
                  <a:srgbClr val="16477C"/>
                </a:solidFill>
                <a:latin typeface="AGOpus" pitchFamily="2" charset="0"/>
              </a:rPr>
              <a:t>..(проект)» </a:t>
            </a:r>
            <a:endParaRPr lang="ru-RU" sz="2800" b="1" dirty="0" smtClean="0">
              <a:solidFill>
                <a:srgbClr val="16477C"/>
              </a:solidFill>
              <a:latin typeface="AGOpus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62614" y="2909540"/>
            <a:ext cx="311390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18.09.2024 – Сформированы и размещены сведения и проекты заявок для 29 МО посредством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ЕИС ОМС ЭП.</a:t>
            </a:r>
          </a:p>
          <a:p>
            <a:pPr algn="ctr"/>
            <a:endParaRPr lang="ru-RU" sz="1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19.09.2024 –  23.09.2024 проверка предоставленных  от МО подтвержденных сведений  и заполненных заявок на стимулирующие выплаты медицинским работникам за выявление онкологических заболеваний в ходе диспансеризации и проф.осмотров</a:t>
            </a:r>
            <a:endParaRPr lang="ru-RU" sz="105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D813F-403D-4D48-BD60-BAAB60DBE3F5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21" name="Рисунок 2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8572" y="1351005"/>
            <a:ext cx="6063050" cy="5180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Овал 21"/>
          <p:cNvSpPr/>
          <p:nvPr/>
        </p:nvSpPr>
        <p:spPr>
          <a:xfrm>
            <a:off x="5379308" y="1293340"/>
            <a:ext cx="518985" cy="1729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711145" y="6310183"/>
            <a:ext cx="597244" cy="2471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 стрелкой 23"/>
          <p:cNvCxnSpPr/>
          <p:nvPr/>
        </p:nvCxnSpPr>
        <p:spPr>
          <a:xfrm flipH="1" flipV="1">
            <a:off x="4308389" y="6516131"/>
            <a:ext cx="939114" cy="1400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090984" y="6340387"/>
            <a:ext cx="1128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Заявка п6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0044" y="2141838"/>
            <a:ext cx="287500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Необходимо сверить предоставленные случаи с медицинской документацией</a:t>
            </a:r>
          </a:p>
          <a:p>
            <a:endParaRPr lang="ru-RU" sz="1400" dirty="0" smtClean="0">
              <a:solidFill>
                <a:srgbClr val="FF0000"/>
              </a:solidFill>
            </a:endParaRPr>
          </a:p>
          <a:p>
            <a:r>
              <a:rPr lang="ru-RU" sz="1600" b="1" dirty="0" smtClean="0">
                <a:solidFill>
                  <a:srgbClr val="FF0000"/>
                </a:solidFill>
              </a:rPr>
              <a:t>ПОДТВЕРЖДЕННЫЕ </a:t>
            </a:r>
            <a:r>
              <a:rPr lang="ru-RU" sz="1600" dirty="0" smtClean="0">
                <a:solidFill>
                  <a:srgbClr val="FF0000"/>
                </a:solidFill>
              </a:rPr>
              <a:t>случаи</a:t>
            </a:r>
            <a:r>
              <a:rPr lang="ru-RU" sz="1400" dirty="0" smtClean="0">
                <a:solidFill>
                  <a:srgbClr val="FF0000"/>
                </a:solidFill>
              </a:rPr>
              <a:t>, следует перенести на вкладку №3 «Заявка форма»</a:t>
            </a:r>
          </a:p>
          <a:p>
            <a:endParaRPr lang="ru-RU" sz="1400" dirty="0" smtClean="0">
              <a:solidFill>
                <a:srgbClr val="FF0000"/>
              </a:solidFill>
            </a:endParaRPr>
          </a:p>
          <a:p>
            <a:r>
              <a:rPr lang="ru-RU" sz="1600" b="1" dirty="0" smtClean="0">
                <a:solidFill>
                  <a:srgbClr val="FF0000"/>
                </a:solidFill>
              </a:rPr>
              <a:t>НЕ ПОДТВЕРЖДЕННЫЕ </a:t>
            </a:r>
            <a:r>
              <a:rPr lang="ru-RU" sz="1600" dirty="0" smtClean="0">
                <a:solidFill>
                  <a:srgbClr val="FF0000"/>
                </a:solidFill>
              </a:rPr>
              <a:t>случаи 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необходимо обосновать в сопроводительном письме в ТФОМС</a:t>
            </a:r>
          </a:p>
          <a:p>
            <a:endParaRPr lang="ru-RU" sz="1400" dirty="0"/>
          </a:p>
        </p:txBody>
      </p:sp>
      <p:grpSp>
        <p:nvGrpSpPr>
          <p:cNvPr id="28" name="Group 119"/>
          <p:cNvGrpSpPr>
            <a:grpSpLocks/>
          </p:cNvGrpSpPr>
          <p:nvPr/>
        </p:nvGrpSpPr>
        <p:grpSpPr bwMode="auto">
          <a:xfrm>
            <a:off x="1032347" y="1457925"/>
            <a:ext cx="125412" cy="496888"/>
            <a:chOff x="3699" y="1224"/>
            <a:chExt cx="682" cy="2353"/>
          </a:xfrm>
          <a:solidFill>
            <a:srgbClr val="FF0000"/>
          </a:solidFill>
        </p:grpSpPr>
        <p:sp>
          <p:nvSpPr>
            <p:cNvPr id="29" name="Rectangle 120"/>
            <p:cNvSpPr>
              <a:spLocks noChangeArrowheads="1"/>
            </p:cNvSpPr>
            <p:nvPr/>
          </p:nvSpPr>
          <p:spPr bwMode="auto">
            <a:xfrm>
              <a:off x="3809" y="3119"/>
              <a:ext cx="464" cy="45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121"/>
            <p:cNvSpPr>
              <a:spLocks/>
            </p:cNvSpPr>
            <p:nvPr/>
          </p:nvSpPr>
          <p:spPr bwMode="auto">
            <a:xfrm>
              <a:off x="3699" y="1224"/>
              <a:ext cx="682" cy="1778"/>
            </a:xfrm>
            <a:custGeom>
              <a:avLst/>
              <a:gdLst>
                <a:gd name="T0" fmla="*/ 1222 w 465"/>
                <a:gd name="T1" fmla="*/ 3929 h 1196"/>
                <a:gd name="T2" fmla="*/ 263 w 465"/>
                <a:gd name="T3" fmla="*/ 3929 h 1196"/>
                <a:gd name="T4" fmla="*/ 0 w 465"/>
                <a:gd name="T5" fmla="*/ 0 h 1196"/>
                <a:gd name="T6" fmla="*/ 1467 w 465"/>
                <a:gd name="T7" fmla="*/ 0 h 1196"/>
                <a:gd name="T8" fmla="*/ 1222 w 465"/>
                <a:gd name="T9" fmla="*/ 3929 h 1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5"/>
                <a:gd name="T16" fmla="*/ 0 h 1196"/>
                <a:gd name="T17" fmla="*/ 465 w 465"/>
                <a:gd name="T18" fmla="*/ 1196 h 1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5" h="1196">
                  <a:moveTo>
                    <a:pt x="387" y="1196"/>
                  </a:moveTo>
                  <a:lnTo>
                    <a:pt x="83" y="1196"/>
                  </a:lnTo>
                  <a:lnTo>
                    <a:pt x="0" y="0"/>
                  </a:lnTo>
                  <a:lnTo>
                    <a:pt x="465" y="0"/>
                  </a:lnTo>
                  <a:lnTo>
                    <a:pt x="387" y="119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cxnSp>
        <p:nvCxnSpPr>
          <p:cNvPr id="31" name="Прямая со стрелкой 30"/>
          <p:cNvCxnSpPr/>
          <p:nvPr/>
        </p:nvCxnSpPr>
        <p:spPr>
          <a:xfrm flipH="1" flipV="1">
            <a:off x="5890054" y="1458097"/>
            <a:ext cx="3558746" cy="13921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9209903" y="2858530"/>
            <a:ext cx="2645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 «заявка (проект)»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Ничего менять </a:t>
            </a:r>
            <a:r>
              <a:rPr lang="ru-RU" b="1" dirty="0" smtClean="0">
                <a:solidFill>
                  <a:srgbClr val="FF0000"/>
                </a:solidFill>
              </a:rPr>
              <a:t>НЕ НАДО</a:t>
            </a:r>
            <a:r>
              <a:rPr lang="ru-RU" dirty="0" smtClean="0">
                <a:solidFill>
                  <a:srgbClr val="FF0000"/>
                </a:solidFill>
              </a:rPr>
              <a:t>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649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D813F-403D-4D48-BD60-BAAB60DBE3F5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05946" y="331226"/>
            <a:ext cx="95229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16477C"/>
                </a:solidFill>
                <a:latin typeface="AGOpus" pitchFamily="2" charset="0"/>
              </a:rPr>
              <a:t>Вкладка «Заявка форма»</a:t>
            </a:r>
            <a:endParaRPr lang="en-US" sz="2800" b="1" dirty="0" smtClean="0">
              <a:solidFill>
                <a:srgbClr val="16477C"/>
              </a:solidFill>
              <a:latin typeface="AGOpus" pitchFamily="2" charset="0"/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03156" y="1433385"/>
            <a:ext cx="7364627" cy="5099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Овал 16"/>
          <p:cNvSpPr/>
          <p:nvPr/>
        </p:nvSpPr>
        <p:spPr>
          <a:xfrm>
            <a:off x="3925328" y="6301944"/>
            <a:ext cx="696098" cy="2306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4637903" y="6170141"/>
            <a:ext cx="691978" cy="1647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60856" y="3406346"/>
            <a:ext cx="1607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Обязательно к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заполнению</a:t>
            </a:r>
            <a:endParaRPr lang="ru-RU" dirty="0">
              <a:solidFill>
                <a:srgbClr val="FF0000"/>
              </a:solidFill>
            </a:endParaRPr>
          </a:p>
        </p:txBody>
      </p:sp>
      <p:grpSp>
        <p:nvGrpSpPr>
          <p:cNvPr id="28" name="Group 119"/>
          <p:cNvGrpSpPr>
            <a:grpSpLocks/>
          </p:cNvGrpSpPr>
          <p:nvPr/>
        </p:nvGrpSpPr>
        <p:grpSpPr bwMode="auto">
          <a:xfrm>
            <a:off x="2866768" y="2619631"/>
            <a:ext cx="152743" cy="496715"/>
            <a:chOff x="3699" y="1224"/>
            <a:chExt cx="682" cy="2353"/>
          </a:xfrm>
          <a:solidFill>
            <a:srgbClr val="FF0000"/>
          </a:solidFill>
        </p:grpSpPr>
        <p:sp>
          <p:nvSpPr>
            <p:cNvPr id="29" name="Rectangle 120"/>
            <p:cNvSpPr>
              <a:spLocks noChangeArrowheads="1"/>
            </p:cNvSpPr>
            <p:nvPr/>
          </p:nvSpPr>
          <p:spPr bwMode="auto">
            <a:xfrm>
              <a:off x="3809" y="3119"/>
              <a:ext cx="464" cy="45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121"/>
            <p:cNvSpPr>
              <a:spLocks/>
            </p:cNvSpPr>
            <p:nvPr/>
          </p:nvSpPr>
          <p:spPr bwMode="auto">
            <a:xfrm>
              <a:off x="3699" y="1224"/>
              <a:ext cx="682" cy="1778"/>
            </a:xfrm>
            <a:custGeom>
              <a:avLst/>
              <a:gdLst>
                <a:gd name="T0" fmla="*/ 1222 w 465"/>
                <a:gd name="T1" fmla="*/ 3929 h 1196"/>
                <a:gd name="T2" fmla="*/ 263 w 465"/>
                <a:gd name="T3" fmla="*/ 3929 h 1196"/>
                <a:gd name="T4" fmla="*/ 0 w 465"/>
                <a:gd name="T5" fmla="*/ 0 h 1196"/>
                <a:gd name="T6" fmla="*/ 1467 w 465"/>
                <a:gd name="T7" fmla="*/ 0 h 1196"/>
                <a:gd name="T8" fmla="*/ 1222 w 465"/>
                <a:gd name="T9" fmla="*/ 3929 h 1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5"/>
                <a:gd name="T16" fmla="*/ 0 h 1196"/>
                <a:gd name="T17" fmla="*/ 465 w 465"/>
                <a:gd name="T18" fmla="*/ 1196 h 1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5" h="1196">
                  <a:moveTo>
                    <a:pt x="387" y="1196"/>
                  </a:moveTo>
                  <a:lnTo>
                    <a:pt x="83" y="1196"/>
                  </a:lnTo>
                  <a:lnTo>
                    <a:pt x="0" y="0"/>
                  </a:lnTo>
                  <a:lnTo>
                    <a:pt x="465" y="0"/>
                  </a:lnTo>
                  <a:lnTo>
                    <a:pt x="387" y="119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5346356" y="5951426"/>
            <a:ext cx="1639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Заявка форма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8" name="Freeform 417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9618205" y="2158314"/>
            <a:ext cx="786184" cy="766119"/>
          </a:xfrm>
          <a:custGeom>
            <a:avLst/>
            <a:gdLst>
              <a:gd name="T0" fmla="*/ 0 w 648"/>
              <a:gd name="T1" fmla="*/ 5 h 618"/>
              <a:gd name="T2" fmla="*/ 1 w 648"/>
              <a:gd name="T3" fmla="*/ 4 h 618"/>
              <a:gd name="T4" fmla="*/ 2 w 648"/>
              <a:gd name="T5" fmla="*/ 4 h 618"/>
              <a:gd name="T6" fmla="*/ 3 w 648"/>
              <a:gd name="T7" fmla="*/ 6 h 618"/>
              <a:gd name="T8" fmla="*/ 4 w 648"/>
              <a:gd name="T9" fmla="*/ 4 h 618"/>
              <a:gd name="T10" fmla="*/ 6 w 648"/>
              <a:gd name="T11" fmla="*/ 2 h 618"/>
              <a:gd name="T12" fmla="*/ 8 w 648"/>
              <a:gd name="T13" fmla="*/ 1 h 618"/>
              <a:gd name="T14" fmla="*/ 9 w 648"/>
              <a:gd name="T15" fmla="*/ 0 h 618"/>
              <a:gd name="T16" fmla="*/ 10 w 648"/>
              <a:gd name="T17" fmla="*/ 0 h 618"/>
              <a:gd name="T18" fmla="*/ 8 w 648"/>
              <a:gd name="T19" fmla="*/ 1 h 618"/>
              <a:gd name="T20" fmla="*/ 7 w 648"/>
              <a:gd name="T21" fmla="*/ 3 h 618"/>
              <a:gd name="T22" fmla="*/ 5 w 648"/>
              <a:gd name="T23" fmla="*/ 5 h 618"/>
              <a:gd name="T24" fmla="*/ 3 w 648"/>
              <a:gd name="T25" fmla="*/ 7 h 618"/>
              <a:gd name="T26" fmla="*/ 2 w 648"/>
              <a:gd name="T27" fmla="*/ 8 h 618"/>
              <a:gd name="T28" fmla="*/ 1 w 648"/>
              <a:gd name="T29" fmla="*/ 6 h 618"/>
              <a:gd name="T30" fmla="*/ 0 w 648"/>
              <a:gd name="T31" fmla="*/ 5 h 618"/>
              <a:gd name="T32" fmla="*/ 0 w 648"/>
              <a:gd name="T33" fmla="*/ 5 h 6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48"/>
              <a:gd name="T52" fmla="*/ 0 h 618"/>
              <a:gd name="T53" fmla="*/ 648 w 648"/>
              <a:gd name="T54" fmla="*/ 618 h 61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48" h="618">
                <a:moveTo>
                  <a:pt x="0" y="374"/>
                </a:moveTo>
                <a:lnTo>
                  <a:pt x="88" y="320"/>
                </a:lnTo>
                <a:lnTo>
                  <a:pt x="122" y="340"/>
                </a:lnTo>
                <a:lnTo>
                  <a:pt x="184" y="452"/>
                </a:lnTo>
                <a:lnTo>
                  <a:pt x="278" y="316"/>
                </a:lnTo>
                <a:lnTo>
                  <a:pt x="434" y="148"/>
                </a:lnTo>
                <a:lnTo>
                  <a:pt x="534" y="60"/>
                </a:lnTo>
                <a:lnTo>
                  <a:pt x="632" y="0"/>
                </a:lnTo>
                <a:lnTo>
                  <a:pt x="648" y="26"/>
                </a:lnTo>
                <a:lnTo>
                  <a:pt x="566" y="98"/>
                </a:lnTo>
                <a:lnTo>
                  <a:pt x="448" y="230"/>
                </a:lnTo>
                <a:lnTo>
                  <a:pt x="346" y="360"/>
                </a:lnTo>
                <a:lnTo>
                  <a:pt x="234" y="554"/>
                </a:lnTo>
                <a:lnTo>
                  <a:pt x="144" y="618"/>
                </a:lnTo>
                <a:lnTo>
                  <a:pt x="82" y="466"/>
                </a:lnTo>
                <a:lnTo>
                  <a:pt x="42" y="404"/>
                </a:lnTo>
                <a:lnTo>
                  <a:pt x="0" y="374"/>
                </a:ln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9" name="Freeform 417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65287" y="3402226"/>
            <a:ext cx="724399" cy="547818"/>
          </a:xfrm>
          <a:custGeom>
            <a:avLst/>
            <a:gdLst>
              <a:gd name="T0" fmla="*/ 0 w 648"/>
              <a:gd name="T1" fmla="*/ 5 h 618"/>
              <a:gd name="T2" fmla="*/ 1 w 648"/>
              <a:gd name="T3" fmla="*/ 4 h 618"/>
              <a:gd name="T4" fmla="*/ 2 w 648"/>
              <a:gd name="T5" fmla="*/ 4 h 618"/>
              <a:gd name="T6" fmla="*/ 3 w 648"/>
              <a:gd name="T7" fmla="*/ 6 h 618"/>
              <a:gd name="T8" fmla="*/ 4 w 648"/>
              <a:gd name="T9" fmla="*/ 4 h 618"/>
              <a:gd name="T10" fmla="*/ 6 w 648"/>
              <a:gd name="T11" fmla="*/ 2 h 618"/>
              <a:gd name="T12" fmla="*/ 8 w 648"/>
              <a:gd name="T13" fmla="*/ 1 h 618"/>
              <a:gd name="T14" fmla="*/ 9 w 648"/>
              <a:gd name="T15" fmla="*/ 0 h 618"/>
              <a:gd name="T16" fmla="*/ 10 w 648"/>
              <a:gd name="T17" fmla="*/ 0 h 618"/>
              <a:gd name="T18" fmla="*/ 8 w 648"/>
              <a:gd name="T19" fmla="*/ 1 h 618"/>
              <a:gd name="T20" fmla="*/ 7 w 648"/>
              <a:gd name="T21" fmla="*/ 3 h 618"/>
              <a:gd name="T22" fmla="*/ 5 w 648"/>
              <a:gd name="T23" fmla="*/ 5 h 618"/>
              <a:gd name="T24" fmla="*/ 3 w 648"/>
              <a:gd name="T25" fmla="*/ 7 h 618"/>
              <a:gd name="T26" fmla="*/ 2 w 648"/>
              <a:gd name="T27" fmla="*/ 8 h 618"/>
              <a:gd name="T28" fmla="*/ 1 w 648"/>
              <a:gd name="T29" fmla="*/ 6 h 618"/>
              <a:gd name="T30" fmla="*/ 0 w 648"/>
              <a:gd name="T31" fmla="*/ 5 h 618"/>
              <a:gd name="T32" fmla="*/ 0 w 648"/>
              <a:gd name="T33" fmla="*/ 5 h 6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48"/>
              <a:gd name="T52" fmla="*/ 0 h 618"/>
              <a:gd name="T53" fmla="*/ 648 w 648"/>
              <a:gd name="T54" fmla="*/ 618 h 61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48" h="618">
                <a:moveTo>
                  <a:pt x="0" y="374"/>
                </a:moveTo>
                <a:lnTo>
                  <a:pt x="88" y="320"/>
                </a:lnTo>
                <a:lnTo>
                  <a:pt x="122" y="340"/>
                </a:lnTo>
                <a:lnTo>
                  <a:pt x="184" y="452"/>
                </a:lnTo>
                <a:lnTo>
                  <a:pt x="278" y="316"/>
                </a:lnTo>
                <a:lnTo>
                  <a:pt x="434" y="148"/>
                </a:lnTo>
                <a:lnTo>
                  <a:pt x="534" y="60"/>
                </a:lnTo>
                <a:lnTo>
                  <a:pt x="632" y="0"/>
                </a:lnTo>
                <a:lnTo>
                  <a:pt x="648" y="26"/>
                </a:lnTo>
                <a:lnTo>
                  <a:pt x="566" y="98"/>
                </a:lnTo>
                <a:lnTo>
                  <a:pt x="448" y="230"/>
                </a:lnTo>
                <a:lnTo>
                  <a:pt x="346" y="360"/>
                </a:lnTo>
                <a:lnTo>
                  <a:pt x="234" y="554"/>
                </a:lnTo>
                <a:lnTo>
                  <a:pt x="144" y="618"/>
                </a:lnTo>
                <a:lnTo>
                  <a:pt x="82" y="466"/>
                </a:lnTo>
                <a:lnTo>
                  <a:pt x="42" y="404"/>
                </a:lnTo>
                <a:lnTo>
                  <a:pt x="0" y="374"/>
                </a:ln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" name="Freeform 417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945556" y="5344641"/>
            <a:ext cx="316627" cy="314754"/>
          </a:xfrm>
          <a:custGeom>
            <a:avLst/>
            <a:gdLst>
              <a:gd name="T0" fmla="*/ 0 w 648"/>
              <a:gd name="T1" fmla="*/ 5 h 618"/>
              <a:gd name="T2" fmla="*/ 1 w 648"/>
              <a:gd name="T3" fmla="*/ 4 h 618"/>
              <a:gd name="T4" fmla="*/ 2 w 648"/>
              <a:gd name="T5" fmla="*/ 4 h 618"/>
              <a:gd name="T6" fmla="*/ 3 w 648"/>
              <a:gd name="T7" fmla="*/ 6 h 618"/>
              <a:gd name="T8" fmla="*/ 4 w 648"/>
              <a:gd name="T9" fmla="*/ 4 h 618"/>
              <a:gd name="T10" fmla="*/ 6 w 648"/>
              <a:gd name="T11" fmla="*/ 2 h 618"/>
              <a:gd name="T12" fmla="*/ 8 w 648"/>
              <a:gd name="T13" fmla="*/ 1 h 618"/>
              <a:gd name="T14" fmla="*/ 9 w 648"/>
              <a:gd name="T15" fmla="*/ 0 h 618"/>
              <a:gd name="T16" fmla="*/ 10 w 648"/>
              <a:gd name="T17" fmla="*/ 0 h 618"/>
              <a:gd name="T18" fmla="*/ 8 w 648"/>
              <a:gd name="T19" fmla="*/ 1 h 618"/>
              <a:gd name="T20" fmla="*/ 7 w 648"/>
              <a:gd name="T21" fmla="*/ 3 h 618"/>
              <a:gd name="T22" fmla="*/ 5 w 648"/>
              <a:gd name="T23" fmla="*/ 5 h 618"/>
              <a:gd name="T24" fmla="*/ 3 w 648"/>
              <a:gd name="T25" fmla="*/ 7 h 618"/>
              <a:gd name="T26" fmla="*/ 2 w 648"/>
              <a:gd name="T27" fmla="*/ 8 h 618"/>
              <a:gd name="T28" fmla="*/ 1 w 648"/>
              <a:gd name="T29" fmla="*/ 6 h 618"/>
              <a:gd name="T30" fmla="*/ 0 w 648"/>
              <a:gd name="T31" fmla="*/ 5 h 618"/>
              <a:gd name="T32" fmla="*/ 0 w 648"/>
              <a:gd name="T33" fmla="*/ 5 h 6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48"/>
              <a:gd name="T52" fmla="*/ 0 h 618"/>
              <a:gd name="T53" fmla="*/ 648 w 648"/>
              <a:gd name="T54" fmla="*/ 618 h 61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48" h="618">
                <a:moveTo>
                  <a:pt x="0" y="374"/>
                </a:moveTo>
                <a:lnTo>
                  <a:pt x="88" y="320"/>
                </a:lnTo>
                <a:lnTo>
                  <a:pt x="122" y="340"/>
                </a:lnTo>
                <a:lnTo>
                  <a:pt x="184" y="452"/>
                </a:lnTo>
                <a:lnTo>
                  <a:pt x="278" y="316"/>
                </a:lnTo>
                <a:lnTo>
                  <a:pt x="434" y="148"/>
                </a:lnTo>
                <a:lnTo>
                  <a:pt x="534" y="60"/>
                </a:lnTo>
                <a:lnTo>
                  <a:pt x="632" y="0"/>
                </a:lnTo>
                <a:lnTo>
                  <a:pt x="648" y="26"/>
                </a:lnTo>
                <a:lnTo>
                  <a:pt x="566" y="98"/>
                </a:lnTo>
                <a:lnTo>
                  <a:pt x="448" y="230"/>
                </a:lnTo>
                <a:lnTo>
                  <a:pt x="346" y="360"/>
                </a:lnTo>
                <a:lnTo>
                  <a:pt x="234" y="554"/>
                </a:lnTo>
                <a:lnTo>
                  <a:pt x="144" y="618"/>
                </a:lnTo>
                <a:lnTo>
                  <a:pt x="82" y="466"/>
                </a:lnTo>
                <a:lnTo>
                  <a:pt x="42" y="404"/>
                </a:lnTo>
                <a:lnTo>
                  <a:pt x="0" y="374"/>
                </a:ln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" name="Freeform 417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6409567" y="4978058"/>
            <a:ext cx="316627" cy="314754"/>
          </a:xfrm>
          <a:custGeom>
            <a:avLst/>
            <a:gdLst>
              <a:gd name="T0" fmla="*/ 0 w 648"/>
              <a:gd name="T1" fmla="*/ 5 h 618"/>
              <a:gd name="T2" fmla="*/ 1 w 648"/>
              <a:gd name="T3" fmla="*/ 4 h 618"/>
              <a:gd name="T4" fmla="*/ 2 w 648"/>
              <a:gd name="T5" fmla="*/ 4 h 618"/>
              <a:gd name="T6" fmla="*/ 3 w 648"/>
              <a:gd name="T7" fmla="*/ 6 h 618"/>
              <a:gd name="T8" fmla="*/ 4 w 648"/>
              <a:gd name="T9" fmla="*/ 4 h 618"/>
              <a:gd name="T10" fmla="*/ 6 w 648"/>
              <a:gd name="T11" fmla="*/ 2 h 618"/>
              <a:gd name="T12" fmla="*/ 8 w 648"/>
              <a:gd name="T13" fmla="*/ 1 h 618"/>
              <a:gd name="T14" fmla="*/ 9 w 648"/>
              <a:gd name="T15" fmla="*/ 0 h 618"/>
              <a:gd name="T16" fmla="*/ 10 w 648"/>
              <a:gd name="T17" fmla="*/ 0 h 618"/>
              <a:gd name="T18" fmla="*/ 8 w 648"/>
              <a:gd name="T19" fmla="*/ 1 h 618"/>
              <a:gd name="T20" fmla="*/ 7 w 648"/>
              <a:gd name="T21" fmla="*/ 3 h 618"/>
              <a:gd name="T22" fmla="*/ 5 w 648"/>
              <a:gd name="T23" fmla="*/ 5 h 618"/>
              <a:gd name="T24" fmla="*/ 3 w 648"/>
              <a:gd name="T25" fmla="*/ 7 h 618"/>
              <a:gd name="T26" fmla="*/ 2 w 648"/>
              <a:gd name="T27" fmla="*/ 8 h 618"/>
              <a:gd name="T28" fmla="*/ 1 w 648"/>
              <a:gd name="T29" fmla="*/ 6 h 618"/>
              <a:gd name="T30" fmla="*/ 0 w 648"/>
              <a:gd name="T31" fmla="*/ 5 h 618"/>
              <a:gd name="T32" fmla="*/ 0 w 648"/>
              <a:gd name="T33" fmla="*/ 5 h 6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48"/>
              <a:gd name="T52" fmla="*/ 0 h 618"/>
              <a:gd name="T53" fmla="*/ 648 w 648"/>
              <a:gd name="T54" fmla="*/ 618 h 61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48" h="618">
                <a:moveTo>
                  <a:pt x="0" y="374"/>
                </a:moveTo>
                <a:lnTo>
                  <a:pt x="88" y="320"/>
                </a:lnTo>
                <a:lnTo>
                  <a:pt x="122" y="340"/>
                </a:lnTo>
                <a:lnTo>
                  <a:pt x="184" y="452"/>
                </a:lnTo>
                <a:lnTo>
                  <a:pt x="278" y="316"/>
                </a:lnTo>
                <a:lnTo>
                  <a:pt x="434" y="148"/>
                </a:lnTo>
                <a:lnTo>
                  <a:pt x="534" y="60"/>
                </a:lnTo>
                <a:lnTo>
                  <a:pt x="632" y="0"/>
                </a:lnTo>
                <a:lnTo>
                  <a:pt x="648" y="26"/>
                </a:lnTo>
                <a:lnTo>
                  <a:pt x="566" y="98"/>
                </a:lnTo>
                <a:lnTo>
                  <a:pt x="448" y="230"/>
                </a:lnTo>
                <a:lnTo>
                  <a:pt x="346" y="360"/>
                </a:lnTo>
                <a:lnTo>
                  <a:pt x="234" y="554"/>
                </a:lnTo>
                <a:lnTo>
                  <a:pt x="144" y="618"/>
                </a:lnTo>
                <a:lnTo>
                  <a:pt x="82" y="466"/>
                </a:lnTo>
                <a:lnTo>
                  <a:pt x="42" y="404"/>
                </a:lnTo>
                <a:lnTo>
                  <a:pt x="0" y="374"/>
                </a:ln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" name="Freeform 417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4304800" y="4982177"/>
            <a:ext cx="316627" cy="314754"/>
          </a:xfrm>
          <a:custGeom>
            <a:avLst/>
            <a:gdLst>
              <a:gd name="T0" fmla="*/ 0 w 648"/>
              <a:gd name="T1" fmla="*/ 5 h 618"/>
              <a:gd name="T2" fmla="*/ 1 w 648"/>
              <a:gd name="T3" fmla="*/ 4 h 618"/>
              <a:gd name="T4" fmla="*/ 2 w 648"/>
              <a:gd name="T5" fmla="*/ 4 h 618"/>
              <a:gd name="T6" fmla="*/ 3 w 648"/>
              <a:gd name="T7" fmla="*/ 6 h 618"/>
              <a:gd name="T8" fmla="*/ 4 w 648"/>
              <a:gd name="T9" fmla="*/ 4 h 618"/>
              <a:gd name="T10" fmla="*/ 6 w 648"/>
              <a:gd name="T11" fmla="*/ 2 h 618"/>
              <a:gd name="T12" fmla="*/ 8 w 648"/>
              <a:gd name="T13" fmla="*/ 1 h 618"/>
              <a:gd name="T14" fmla="*/ 9 w 648"/>
              <a:gd name="T15" fmla="*/ 0 h 618"/>
              <a:gd name="T16" fmla="*/ 10 w 648"/>
              <a:gd name="T17" fmla="*/ 0 h 618"/>
              <a:gd name="T18" fmla="*/ 8 w 648"/>
              <a:gd name="T19" fmla="*/ 1 h 618"/>
              <a:gd name="T20" fmla="*/ 7 w 648"/>
              <a:gd name="T21" fmla="*/ 3 h 618"/>
              <a:gd name="T22" fmla="*/ 5 w 648"/>
              <a:gd name="T23" fmla="*/ 5 h 618"/>
              <a:gd name="T24" fmla="*/ 3 w 648"/>
              <a:gd name="T25" fmla="*/ 7 h 618"/>
              <a:gd name="T26" fmla="*/ 2 w 648"/>
              <a:gd name="T27" fmla="*/ 8 h 618"/>
              <a:gd name="T28" fmla="*/ 1 w 648"/>
              <a:gd name="T29" fmla="*/ 6 h 618"/>
              <a:gd name="T30" fmla="*/ 0 w 648"/>
              <a:gd name="T31" fmla="*/ 5 h 618"/>
              <a:gd name="T32" fmla="*/ 0 w 648"/>
              <a:gd name="T33" fmla="*/ 5 h 6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48"/>
              <a:gd name="T52" fmla="*/ 0 h 618"/>
              <a:gd name="T53" fmla="*/ 648 w 648"/>
              <a:gd name="T54" fmla="*/ 618 h 61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48" h="618">
                <a:moveTo>
                  <a:pt x="0" y="374"/>
                </a:moveTo>
                <a:lnTo>
                  <a:pt x="88" y="320"/>
                </a:lnTo>
                <a:lnTo>
                  <a:pt x="122" y="340"/>
                </a:lnTo>
                <a:lnTo>
                  <a:pt x="184" y="452"/>
                </a:lnTo>
                <a:lnTo>
                  <a:pt x="278" y="316"/>
                </a:lnTo>
                <a:lnTo>
                  <a:pt x="434" y="148"/>
                </a:lnTo>
                <a:lnTo>
                  <a:pt x="534" y="60"/>
                </a:lnTo>
                <a:lnTo>
                  <a:pt x="632" y="0"/>
                </a:lnTo>
                <a:lnTo>
                  <a:pt x="648" y="26"/>
                </a:lnTo>
                <a:lnTo>
                  <a:pt x="566" y="98"/>
                </a:lnTo>
                <a:lnTo>
                  <a:pt x="448" y="230"/>
                </a:lnTo>
                <a:lnTo>
                  <a:pt x="346" y="360"/>
                </a:lnTo>
                <a:lnTo>
                  <a:pt x="234" y="554"/>
                </a:lnTo>
                <a:lnTo>
                  <a:pt x="144" y="618"/>
                </a:lnTo>
                <a:lnTo>
                  <a:pt x="82" y="466"/>
                </a:lnTo>
                <a:lnTo>
                  <a:pt x="42" y="404"/>
                </a:lnTo>
                <a:lnTo>
                  <a:pt x="0" y="374"/>
                </a:ln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" name="Freeform 417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5709351" y="4640306"/>
            <a:ext cx="316627" cy="314754"/>
          </a:xfrm>
          <a:custGeom>
            <a:avLst/>
            <a:gdLst>
              <a:gd name="T0" fmla="*/ 0 w 648"/>
              <a:gd name="T1" fmla="*/ 5 h 618"/>
              <a:gd name="T2" fmla="*/ 1 w 648"/>
              <a:gd name="T3" fmla="*/ 4 h 618"/>
              <a:gd name="T4" fmla="*/ 2 w 648"/>
              <a:gd name="T5" fmla="*/ 4 h 618"/>
              <a:gd name="T6" fmla="*/ 3 w 648"/>
              <a:gd name="T7" fmla="*/ 6 h 618"/>
              <a:gd name="T8" fmla="*/ 4 w 648"/>
              <a:gd name="T9" fmla="*/ 4 h 618"/>
              <a:gd name="T10" fmla="*/ 6 w 648"/>
              <a:gd name="T11" fmla="*/ 2 h 618"/>
              <a:gd name="T12" fmla="*/ 8 w 648"/>
              <a:gd name="T13" fmla="*/ 1 h 618"/>
              <a:gd name="T14" fmla="*/ 9 w 648"/>
              <a:gd name="T15" fmla="*/ 0 h 618"/>
              <a:gd name="T16" fmla="*/ 10 w 648"/>
              <a:gd name="T17" fmla="*/ 0 h 618"/>
              <a:gd name="T18" fmla="*/ 8 w 648"/>
              <a:gd name="T19" fmla="*/ 1 h 618"/>
              <a:gd name="T20" fmla="*/ 7 w 648"/>
              <a:gd name="T21" fmla="*/ 3 h 618"/>
              <a:gd name="T22" fmla="*/ 5 w 648"/>
              <a:gd name="T23" fmla="*/ 5 h 618"/>
              <a:gd name="T24" fmla="*/ 3 w 648"/>
              <a:gd name="T25" fmla="*/ 7 h 618"/>
              <a:gd name="T26" fmla="*/ 2 w 648"/>
              <a:gd name="T27" fmla="*/ 8 h 618"/>
              <a:gd name="T28" fmla="*/ 1 w 648"/>
              <a:gd name="T29" fmla="*/ 6 h 618"/>
              <a:gd name="T30" fmla="*/ 0 w 648"/>
              <a:gd name="T31" fmla="*/ 5 h 618"/>
              <a:gd name="T32" fmla="*/ 0 w 648"/>
              <a:gd name="T33" fmla="*/ 5 h 6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48"/>
              <a:gd name="T52" fmla="*/ 0 h 618"/>
              <a:gd name="T53" fmla="*/ 648 w 648"/>
              <a:gd name="T54" fmla="*/ 618 h 61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48" h="618">
                <a:moveTo>
                  <a:pt x="0" y="374"/>
                </a:moveTo>
                <a:lnTo>
                  <a:pt x="88" y="320"/>
                </a:lnTo>
                <a:lnTo>
                  <a:pt x="122" y="340"/>
                </a:lnTo>
                <a:lnTo>
                  <a:pt x="184" y="452"/>
                </a:lnTo>
                <a:lnTo>
                  <a:pt x="278" y="316"/>
                </a:lnTo>
                <a:lnTo>
                  <a:pt x="434" y="148"/>
                </a:lnTo>
                <a:lnTo>
                  <a:pt x="534" y="60"/>
                </a:lnTo>
                <a:lnTo>
                  <a:pt x="632" y="0"/>
                </a:lnTo>
                <a:lnTo>
                  <a:pt x="648" y="26"/>
                </a:lnTo>
                <a:lnTo>
                  <a:pt x="566" y="98"/>
                </a:lnTo>
                <a:lnTo>
                  <a:pt x="448" y="230"/>
                </a:lnTo>
                <a:lnTo>
                  <a:pt x="346" y="360"/>
                </a:lnTo>
                <a:lnTo>
                  <a:pt x="234" y="554"/>
                </a:lnTo>
                <a:lnTo>
                  <a:pt x="144" y="618"/>
                </a:lnTo>
                <a:lnTo>
                  <a:pt x="82" y="466"/>
                </a:lnTo>
                <a:lnTo>
                  <a:pt x="42" y="404"/>
                </a:lnTo>
                <a:lnTo>
                  <a:pt x="0" y="374"/>
                </a:ln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" name="Freeform 417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4906162" y="2766198"/>
            <a:ext cx="316627" cy="314754"/>
          </a:xfrm>
          <a:custGeom>
            <a:avLst/>
            <a:gdLst>
              <a:gd name="T0" fmla="*/ 0 w 648"/>
              <a:gd name="T1" fmla="*/ 5 h 618"/>
              <a:gd name="T2" fmla="*/ 1 w 648"/>
              <a:gd name="T3" fmla="*/ 4 h 618"/>
              <a:gd name="T4" fmla="*/ 2 w 648"/>
              <a:gd name="T5" fmla="*/ 4 h 618"/>
              <a:gd name="T6" fmla="*/ 3 w 648"/>
              <a:gd name="T7" fmla="*/ 6 h 618"/>
              <a:gd name="T8" fmla="*/ 4 w 648"/>
              <a:gd name="T9" fmla="*/ 4 h 618"/>
              <a:gd name="T10" fmla="*/ 6 w 648"/>
              <a:gd name="T11" fmla="*/ 2 h 618"/>
              <a:gd name="T12" fmla="*/ 8 w 648"/>
              <a:gd name="T13" fmla="*/ 1 h 618"/>
              <a:gd name="T14" fmla="*/ 9 w 648"/>
              <a:gd name="T15" fmla="*/ 0 h 618"/>
              <a:gd name="T16" fmla="*/ 10 w 648"/>
              <a:gd name="T17" fmla="*/ 0 h 618"/>
              <a:gd name="T18" fmla="*/ 8 w 648"/>
              <a:gd name="T19" fmla="*/ 1 h 618"/>
              <a:gd name="T20" fmla="*/ 7 w 648"/>
              <a:gd name="T21" fmla="*/ 3 h 618"/>
              <a:gd name="T22" fmla="*/ 5 w 648"/>
              <a:gd name="T23" fmla="*/ 5 h 618"/>
              <a:gd name="T24" fmla="*/ 3 w 648"/>
              <a:gd name="T25" fmla="*/ 7 h 618"/>
              <a:gd name="T26" fmla="*/ 2 w 648"/>
              <a:gd name="T27" fmla="*/ 8 h 618"/>
              <a:gd name="T28" fmla="*/ 1 w 648"/>
              <a:gd name="T29" fmla="*/ 6 h 618"/>
              <a:gd name="T30" fmla="*/ 0 w 648"/>
              <a:gd name="T31" fmla="*/ 5 h 618"/>
              <a:gd name="T32" fmla="*/ 0 w 648"/>
              <a:gd name="T33" fmla="*/ 5 h 6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48"/>
              <a:gd name="T52" fmla="*/ 0 h 618"/>
              <a:gd name="T53" fmla="*/ 648 w 648"/>
              <a:gd name="T54" fmla="*/ 618 h 61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48" h="618">
                <a:moveTo>
                  <a:pt x="0" y="374"/>
                </a:moveTo>
                <a:lnTo>
                  <a:pt x="88" y="320"/>
                </a:lnTo>
                <a:lnTo>
                  <a:pt x="122" y="340"/>
                </a:lnTo>
                <a:lnTo>
                  <a:pt x="184" y="452"/>
                </a:lnTo>
                <a:lnTo>
                  <a:pt x="278" y="316"/>
                </a:lnTo>
                <a:lnTo>
                  <a:pt x="434" y="148"/>
                </a:lnTo>
                <a:lnTo>
                  <a:pt x="534" y="60"/>
                </a:lnTo>
                <a:lnTo>
                  <a:pt x="632" y="0"/>
                </a:lnTo>
                <a:lnTo>
                  <a:pt x="648" y="26"/>
                </a:lnTo>
                <a:lnTo>
                  <a:pt x="566" y="98"/>
                </a:lnTo>
                <a:lnTo>
                  <a:pt x="448" y="230"/>
                </a:lnTo>
                <a:lnTo>
                  <a:pt x="346" y="360"/>
                </a:lnTo>
                <a:lnTo>
                  <a:pt x="234" y="554"/>
                </a:lnTo>
                <a:lnTo>
                  <a:pt x="144" y="618"/>
                </a:lnTo>
                <a:lnTo>
                  <a:pt x="82" y="466"/>
                </a:lnTo>
                <a:lnTo>
                  <a:pt x="42" y="404"/>
                </a:lnTo>
                <a:lnTo>
                  <a:pt x="0" y="374"/>
                </a:ln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" name="Freeform 417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4341870" y="2399613"/>
            <a:ext cx="316627" cy="314754"/>
          </a:xfrm>
          <a:custGeom>
            <a:avLst/>
            <a:gdLst>
              <a:gd name="T0" fmla="*/ 0 w 648"/>
              <a:gd name="T1" fmla="*/ 5 h 618"/>
              <a:gd name="T2" fmla="*/ 1 w 648"/>
              <a:gd name="T3" fmla="*/ 4 h 618"/>
              <a:gd name="T4" fmla="*/ 2 w 648"/>
              <a:gd name="T5" fmla="*/ 4 h 618"/>
              <a:gd name="T6" fmla="*/ 3 w 648"/>
              <a:gd name="T7" fmla="*/ 6 h 618"/>
              <a:gd name="T8" fmla="*/ 4 w 648"/>
              <a:gd name="T9" fmla="*/ 4 h 618"/>
              <a:gd name="T10" fmla="*/ 6 w 648"/>
              <a:gd name="T11" fmla="*/ 2 h 618"/>
              <a:gd name="T12" fmla="*/ 8 w 648"/>
              <a:gd name="T13" fmla="*/ 1 h 618"/>
              <a:gd name="T14" fmla="*/ 9 w 648"/>
              <a:gd name="T15" fmla="*/ 0 h 618"/>
              <a:gd name="T16" fmla="*/ 10 w 648"/>
              <a:gd name="T17" fmla="*/ 0 h 618"/>
              <a:gd name="T18" fmla="*/ 8 w 648"/>
              <a:gd name="T19" fmla="*/ 1 h 618"/>
              <a:gd name="T20" fmla="*/ 7 w 648"/>
              <a:gd name="T21" fmla="*/ 3 h 618"/>
              <a:gd name="T22" fmla="*/ 5 w 648"/>
              <a:gd name="T23" fmla="*/ 5 h 618"/>
              <a:gd name="T24" fmla="*/ 3 w 648"/>
              <a:gd name="T25" fmla="*/ 7 h 618"/>
              <a:gd name="T26" fmla="*/ 2 w 648"/>
              <a:gd name="T27" fmla="*/ 8 h 618"/>
              <a:gd name="T28" fmla="*/ 1 w 648"/>
              <a:gd name="T29" fmla="*/ 6 h 618"/>
              <a:gd name="T30" fmla="*/ 0 w 648"/>
              <a:gd name="T31" fmla="*/ 5 h 618"/>
              <a:gd name="T32" fmla="*/ 0 w 648"/>
              <a:gd name="T33" fmla="*/ 5 h 6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48"/>
              <a:gd name="T52" fmla="*/ 0 h 618"/>
              <a:gd name="T53" fmla="*/ 648 w 648"/>
              <a:gd name="T54" fmla="*/ 618 h 61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48" h="618">
                <a:moveTo>
                  <a:pt x="0" y="374"/>
                </a:moveTo>
                <a:lnTo>
                  <a:pt x="88" y="320"/>
                </a:lnTo>
                <a:lnTo>
                  <a:pt x="122" y="340"/>
                </a:lnTo>
                <a:lnTo>
                  <a:pt x="184" y="452"/>
                </a:lnTo>
                <a:lnTo>
                  <a:pt x="278" y="316"/>
                </a:lnTo>
                <a:lnTo>
                  <a:pt x="434" y="148"/>
                </a:lnTo>
                <a:lnTo>
                  <a:pt x="534" y="60"/>
                </a:lnTo>
                <a:lnTo>
                  <a:pt x="632" y="0"/>
                </a:lnTo>
                <a:lnTo>
                  <a:pt x="648" y="26"/>
                </a:lnTo>
                <a:lnTo>
                  <a:pt x="566" y="98"/>
                </a:lnTo>
                <a:lnTo>
                  <a:pt x="448" y="230"/>
                </a:lnTo>
                <a:lnTo>
                  <a:pt x="346" y="360"/>
                </a:lnTo>
                <a:lnTo>
                  <a:pt x="234" y="554"/>
                </a:lnTo>
                <a:lnTo>
                  <a:pt x="144" y="618"/>
                </a:lnTo>
                <a:lnTo>
                  <a:pt x="82" y="466"/>
                </a:lnTo>
                <a:lnTo>
                  <a:pt x="42" y="404"/>
                </a:lnTo>
                <a:lnTo>
                  <a:pt x="0" y="374"/>
                </a:ln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" name="Freeform 417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5631091" y="1588187"/>
            <a:ext cx="316627" cy="314754"/>
          </a:xfrm>
          <a:custGeom>
            <a:avLst/>
            <a:gdLst>
              <a:gd name="T0" fmla="*/ 0 w 648"/>
              <a:gd name="T1" fmla="*/ 5 h 618"/>
              <a:gd name="T2" fmla="*/ 1 w 648"/>
              <a:gd name="T3" fmla="*/ 4 h 618"/>
              <a:gd name="T4" fmla="*/ 2 w 648"/>
              <a:gd name="T5" fmla="*/ 4 h 618"/>
              <a:gd name="T6" fmla="*/ 3 w 648"/>
              <a:gd name="T7" fmla="*/ 6 h 618"/>
              <a:gd name="T8" fmla="*/ 4 w 648"/>
              <a:gd name="T9" fmla="*/ 4 h 618"/>
              <a:gd name="T10" fmla="*/ 6 w 648"/>
              <a:gd name="T11" fmla="*/ 2 h 618"/>
              <a:gd name="T12" fmla="*/ 8 w 648"/>
              <a:gd name="T13" fmla="*/ 1 h 618"/>
              <a:gd name="T14" fmla="*/ 9 w 648"/>
              <a:gd name="T15" fmla="*/ 0 h 618"/>
              <a:gd name="T16" fmla="*/ 10 w 648"/>
              <a:gd name="T17" fmla="*/ 0 h 618"/>
              <a:gd name="T18" fmla="*/ 8 w 648"/>
              <a:gd name="T19" fmla="*/ 1 h 618"/>
              <a:gd name="T20" fmla="*/ 7 w 648"/>
              <a:gd name="T21" fmla="*/ 3 h 618"/>
              <a:gd name="T22" fmla="*/ 5 w 648"/>
              <a:gd name="T23" fmla="*/ 5 h 618"/>
              <a:gd name="T24" fmla="*/ 3 w 648"/>
              <a:gd name="T25" fmla="*/ 7 h 618"/>
              <a:gd name="T26" fmla="*/ 2 w 648"/>
              <a:gd name="T27" fmla="*/ 8 h 618"/>
              <a:gd name="T28" fmla="*/ 1 w 648"/>
              <a:gd name="T29" fmla="*/ 6 h 618"/>
              <a:gd name="T30" fmla="*/ 0 w 648"/>
              <a:gd name="T31" fmla="*/ 5 h 618"/>
              <a:gd name="T32" fmla="*/ 0 w 648"/>
              <a:gd name="T33" fmla="*/ 5 h 6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48"/>
              <a:gd name="T52" fmla="*/ 0 h 618"/>
              <a:gd name="T53" fmla="*/ 648 w 648"/>
              <a:gd name="T54" fmla="*/ 618 h 61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48" h="618">
                <a:moveTo>
                  <a:pt x="0" y="374"/>
                </a:moveTo>
                <a:lnTo>
                  <a:pt x="88" y="320"/>
                </a:lnTo>
                <a:lnTo>
                  <a:pt x="122" y="340"/>
                </a:lnTo>
                <a:lnTo>
                  <a:pt x="184" y="452"/>
                </a:lnTo>
                <a:lnTo>
                  <a:pt x="278" y="316"/>
                </a:lnTo>
                <a:lnTo>
                  <a:pt x="434" y="148"/>
                </a:lnTo>
                <a:lnTo>
                  <a:pt x="534" y="60"/>
                </a:lnTo>
                <a:lnTo>
                  <a:pt x="632" y="0"/>
                </a:lnTo>
                <a:lnTo>
                  <a:pt x="648" y="26"/>
                </a:lnTo>
                <a:lnTo>
                  <a:pt x="566" y="98"/>
                </a:lnTo>
                <a:lnTo>
                  <a:pt x="448" y="230"/>
                </a:lnTo>
                <a:lnTo>
                  <a:pt x="346" y="360"/>
                </a:lnTo>
                <a:lnTo>
                  <a:pt x="234" y="554"/>
                </a:lnTo>
                <a:lnTo>
                  <a:pt x="144" y="618"/>
                </a:lnTo>
                <a:lnTo>
                  <a:pt x="82" y="466"/>
                </a:lnTo>
                <a:lnTo>
                  <a:pt x="42" y="404"/>
                </a:lnTo>
                <a:lnTo>
                  <a:pt x="0" y="374"/>
                </a:ln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649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D813F-403D-4D48-BD60-BAAB60DBE3F5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529" y="2099717"/>
            <a:ext cx="10219757" cy="3568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5222789" y="2759676"/>
            <a:ext cx="1285103" cy="42012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0131" y="2866767"/>
            <a:ext cx="461318" cy="3459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2884" y="1438977"/>
            <a:ext cx="1061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0" algn="l"/>
              </a:tabLst>
            </a:pPr>
            <a:r>
              <a:rPr lang="ru-RU" sz="1600" dirty="0" smtClean="0">
                <a:solidFill>
                  <a:srgbClr val="16477C"/>
                </a:solidFill>
                <a:latin typeface="AGOpus" pitchFamily="2" charset="0"/>
              </a:rPr>
              <a:t>Файл с корректно заполненными сведениями и заполненной вкладкой «</a:t>
            </a:r>
            <a:r>
              <a:rPr lang="ru-RU" sz="1600" b="1" dirty="0" smtClean="0">
                <a:solidFill>
                  <a:srgbClr val="16477C"/>
                </a:solidFill>
                <a:latin typeface="AGOpus" pitchFamily="2" charset="0"/>
              </a:rPr>
              <a:t>Заявка форма</a:t>
            </a:r>
            <a:r>
              <a:rPr lang="ru-RU" sz="1600" dirty="0" smtClean="0">
                <a:solidFill>
                  <a:srgbClr val="16477C"/>
                </a:solidFill>
                <a:latin typeface="AGOpus" pitchFamily="2" charset="0"/>
              </a:rPr>
              <a:t>» необходимо направить в ТФОМС по средствам сервиса ЕИС ОМС.ЭП, выбрав тип документа «</a:t>
            </a:r>
            <a:r>
              <a:rPr lang="ru-RU" sz="1600" b="1" dirty="0" smtClean="0">
                <a:solidFill>
                  <a:srgbClr val="16477C"/>
                </a:solidFill>
                <a:latin typeface="AGOpus" pitchFamily="2" charset="0"/>
              </a:rPr>
              <a:t>Стимулирующие выплаты 142н</a:t>
            </a:r>
            <a:r>
              <a:rPr lang="ru-RU" sz="1600" dirty="0" smtClean="0">
                <a:solidFill>
                  <a:srgbClr val="16477C"/>
                </a:solidFill>
                <a:latin typeface="AGOpus" pitchFamily="2" charset="0"/>
              </a:rPr>
              <a:t>».</a:t>
            </a:r>
          </a:p>
        </p:txBody>
      </p:sp>
      <p:grpSp>
        <p:nvGrpSpPr>
          <p:cNvPr id="16" name="Group 119"/>
          <p:cNvGrpSpPr>
            <a:grpSpLocks/>
          </p:cNvGrpSpPr>
          <p:nvPr/>
        </p:nvGrpSpPr>
        <p:grpSpPr bwMode="auto">
          <a:xfrm>
            <a:off x="4937083" y="2701839"/>
            <a:ext cx="125412" cy="496888"/>
            <a:chOff x="3699" y="1224"/>
            <a:chExt cx="682" cy="2353"/>
          </a:xfrm>
          <a:solidFill>
            <a:srgbClr val="FF0000"/>
          </a:solidFill>
        </p:grpSpPr>
        <p:sp>
          <p:nvSpPr>
            <p:cNvPr id="17" name="Rectangle 120"/>
            <p:cNvSpPr>
              <a:spLocks noChangeArrowheads="1"/>
            </p:cNvSpPr>
            <p:nvPr/>
          </p:nvSpPr>
          <p:spPr bwMode="auto">
            <a:xfrm>
              <a:off x="3809" y="3119"/>
              <a:ext cx="464" cy="45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21"/>
            <p:cNvSpPr>
              <a:spLocks/>
            </p:cNvSpPr>
            <p:nvPr/>
          </p:nvSpPr>
          <p:spPr bwMode="auto">
            <a:xfrm>
              <a:off x="3699" y="1224"/>
              <a:ext cx="682" cy="1778"/>
            </a:xfrm>
            <a:custGeom>
              <a:avLst/>
              <a:gdLst>
                <a:gd name="T0" fmla="*/ 1222 w 465"/>
                <a:gd name="T1" fmla="*/ 3929 h 1196"/>
                <a:gd name="T2" fmla="*/ 263 w 465"/>
                <a:gd name="T3" fmla="*/ 3929 h 1196"/>
                <a:gd name="T4" fmla="*/ 0 w 465"/>
                <a:gd name="T5" fmla="*/ 0 h 1196"/>
                <a:gd name="T6" fmla="*/ 1467 w 465"/>
                <a:gd name="T7" fmla="*/ 0 h 1196"/>
                <a:gd name="T8" fmla="*/ 1222 w 465"/>
                <a:gd name="T9" fmla="*/ 3929 h 1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5"/>
                <a:gd name="T16" fmla="*/ 0 h 1196"/>
                <a:gd name="T17" fmla="*/ 465 w 465"/>
                <a:gd name="T18" fmla="*/ 1196 h 1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5" h="1196">
                  <a:moveTo>
                    <a:pt x="387" y="1196"/>
                  </a:moveTo>
                  <a:lnTo>
                    <a:pt x="83" y="1196"/>
                  </a:lnTo>
                  <a:lnTo>
                    <a:pt x="0" y="0"/>
                  </a:lnTo>
                  <a:lnTo>
                    <a:pt x="465" y="0"/>
                  </a:lnTo>
                  <a:lnTo>
                    <a:pt x="387" y="119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" name="Скругленный прямоугольник 18"/>
          <p:cNvSpPr/>
          <p:nvPr/>
        </p:nvSpPr>
        <p:spPr>
          <a:xfrm>
            <a:off x="8900986" y="3274540"/>
            <a:ext cx="399534" cy="30891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9251094" y="2957384"/>
            <a:ext cx="436603" cy="2883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562038" y="2603156"/>
            <a:ext cx="2522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Кнопа: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«Загрузить документ»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7708" y="214184"/>
            <a:ext cx="63784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16477C"/>
                </a:solidFill>
                <a:latin typeface="AGOpus" pitchFamily="2" charset="0"/>
              </a:rPr>
              <a:t>Отправка документов в ТФОМС</a:t>
            </a:r>
            <a:endParaRPr lang="ru-RU" sz="2000" b="1" dirty="0" smtClean="0">
              <a:solidFill>
                <a:srgbClr val="FF0000"/>
              </a:solidFill>
              <a:latin typeface="AGOpus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51438" y="4253081"/>
            <a:ext cx="5299633" cy="190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Прямая со стрелкой 36"/>
          <p:cNvCxnSpPr/>
          <p:nvPr/>
        </p:nvCxnSpPr>
        <p:spPr>
          <a:xfrm flipH="1">
            <a:off x="7545860" y="3645244"/>
            <a:ext cx="1272747" cy="10750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1" name="Скругленный прямоугольник 40"/>
          <p:cNvSpPr/>
          <p:nvPr/>
        </p:nvSpPr>
        <p:spPr>
          <a:xfrm>
            <a:off x="5379307" y="5090983"/>
            <a:ext cx="2487828" cy="19770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5399900" y="5404021"/>
            <a:ext cx="2483709" cy="2471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2842053" y="4473146"/>
            <a:ext cx="914401" cy="2718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4" name="Прямая со стрелкой 43"/>
          <p:cNvCxnSpPr/>
          <p:nvPr/>
        </p:nvCxnSpPr>
        <p:spPr>
          <a:xfrm flipH="1" flipV="1">
            <a:off x="7884065" y="5240173"/>
            <a:ext cx="617384" cy="1144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2594919" y="4217773"/>
            <a:ext cx="267465" cy="26670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V="1">
            <a:off x="5609967" y="5684108"/>
            <a:ext cx="123568" cy="65902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058032" y="6260757"/>
            <a:ext cx="287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Получатель ВСЕГДА </a:t>
            </a:r>
            <a:r>
              <a:rPr lang="ru-RU" b="1" dirty="0" smtClean="0">
                <a:solidFill>
                  <a:srgbClr val="FF0000"/>
                </a:solidFill>
              </a:rPr>
              <a:t>ТФОМС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78401" y="3841628"/>
            <a:ext cx="3814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загрузить файл с расширением </a:t>
            </a:r>
            <a:r>
              <a:rPr lang="en-US" sz="2000" b="1" dirty="0" smtClean="0">
                <a:solidFill>
                  <a:srgbClr val="FF0000"/>
                </a:solidFill>
              </a:rPr>
              <a:t>XLSX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451536" y="5173362"/>
            <a:ext cx="3493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Тип документа: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«Стимулирующие выплаты 142Н»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850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D813F-403D-4D48-BD60-BAAB60DBE3F5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05946" y="158232"/>
            <a:ext cx="95229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16477C"/>
                </a:solidFill>
                <a:latin typeface="AGOpus" pitchFamily="2" charset="0"/>
              </a:rPr>
              <a:t>Согласование и подписание загруженного документа в ЕИС ОМС.ЭП со стороны МО</a:t>
            </a:r>
            <a:endParaRPr lang="en-US" sz="2800" b="1" dirty="0" smtClean="0">
              <a:solidFill>
                <a:srgbClr val="16477C"/>
              </a:solidFill>
              <a:latin typeface="AGOpus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043" y="1456890"/>
            <a:ext cx="8846270" cy="3288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7834182" y="2512541"/>
            <a:ext cx="296563" cy="35422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7191632" y="2899719"/>
            <a:ext cx="724930" cy="22901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4242486" y="3155091"/>
            <a:ext cx="1696995" cy="25537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134864" y="2504301"/>
            <a:ext cx="292445" cy="35422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 flipV="1">
            <a:off x="8262551" y="2940908"/>
            <a:ext cx="90618" cy="10462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114270" y="21747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68280" y="21665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20378" y="4003739"/>
            <a:ext cx="16576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 этап: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Нажать кнопку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«Согласовать»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37657" y="5175026"/>
            <a:ext cx="16930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2 этап: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Нажать кнопку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«Подписать»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424086" y="1959015"/>
            <a:ext cx="22736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0" algn="l"/>
              </a:tabLst>
            </a:pPr>
            <a:r>
              <a:rPr lang="ru-RU" sz="2000" dirty="0" smtClean="0">
                <a:solidFill>
                  <a:srgbClr val="16477C"/>
                </a:solidFill>
                <a:latin typeface="AGOpus" pitchFamily="2" charset="0"/>
              </a:rPr>
              <a:t>После подписания руководителем документ автоматически попадает в ТФОМС, </a:t>
            </a:r>
          </a:p>
          <a:p>
            <a:pPr>
              <a:tabLst>
                <a:tab pos="0" algn="l"/>
              </a:tabLst>
            </a:pPr>
            <a:r>
              <a:rPr lang="ru-RU" sz="2000" dirty="0" smtClean="0">
                <a:solidFill>
                  <a:srgbClr val="16477C"/>
                </a:solidFill>
                <a:latin typeface="AGOpus" pitchFamily="2" charset="0"/>
              </a:rPr>
              <a:t>а в МО его видно </a:t>
            </a:r>
          </a:p>
          <a:p>
            <a:pPr>
              <a:tabLst>
                <a:tab pos="0" algn="l"/>
              </a:tabLst>
            </a:pPr>
            <a:r>
              <a:rPr lang="ru-RU" sz="2000" dirty="0" smtClean="0">
                <a:solidFill>
                  <a:srgbClr val="16477C"/>
                </a:solidFill>
                <a:latin typeface="AGOpus" pitchFamily="2" charset="0"/>
              </a:rPr>
              <a:t>на вкладке «Подписанные»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4081" y="3665839"/>
            <a:ext cx="5544029" cy="289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Скругленный прямоугольник 31"/>
          <p:cNvSpPr/>
          <p:nvPr/>
        </p:nvSpPr>
        <p:spPr>
          <a:xfrm>
            <a:off x="4798538" y="5399902"/>
            <a:ext cx="424251" cy="35422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850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_4_m49jgEy5gtFpDR91z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_4_m49jgEy5gtFpDR91z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_4_m49jgEy5gtFpDR91z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_4_m49jgEy5gtFpDR91z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_4_m49jgEy5gtFpDR91z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_4_m49jgEy5gtFpDR91z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_4_m49jgEy5gtFpDR91z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_4_m49jgEy5gtFpDR91z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_4_m49jgEy5gtFpDR91zg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24256</TotalTime>
  <Words>385</Words>
  <Application>Microsoft Office PowerPoint</Application>
  <PresentationFormat>Произвольный</PresentationFormat>
  <Paragraphs>88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Е.Резанова</dc:creator>
  <cp:lastModifiedBy>Анна Боганцева</cp:lastModifiedBy>
  <cp:revision>261</cp:revision>
  <cp:lastPrinted>2024-09-02T12:26:26Z</cp:lastPrinted>
  <dcterms:created xsi:type="dcterms:W3CDTF">2024-07-09T08:47:15Z</dcterms:created>
  <dcterms:modified xsi:type="dcterms:W3CDTF">2024-10-09T08:34:01Z</dcterms:modified>
</cp:coreProperties>
</file>